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1"/>
  </p:notesMasterIdLst>
  <p:sldIdLst>
    <p:sldId id="257" r:id="rId2"/>
    <p:sldId id="260" r:id="rId3"/>
    <p:sldId id="466" r:id="rId4"/>
    <p:sldId id="467" r:id="rId5"/>
    <p:sldId id="417" r:id="rId6"/>
    <p:sldId id="462" r:id="rId7"/>
    <p:sldId id="416" r:id="rId8"/>
    <p:sldId id="413" r:id="rId9"/>
    <p:sldId id="463" r:id="rId10"/>
    <p:sldId id="464" r:id="rId11"/>
    <p:sldId id="420" r:id="rId12"/>
    <p:sldId id="465" r:id="rId13"/>
    <p:sldId id="426" r:id="rId14"/>
    <p:sldId id="422" r:id="rId15"/>
    <p:sldId id="469" r:id="rId16"/>
    <p:sldId id="427" r:id="rId17"/>
    <p:sldId id="429" r:id="rId18"/>
    <p:sldId id="470" r:id="rId19"/>
    <p:sldId id="431" r:id="rId20"/>
    <p:sldId id="432" r:id="rId21"/>
    <p:sldId id="433" r:id="rId22"/>
    <p:sldId id="434" r:id="rId23"/>
    <p:sldId id="435" r:id="rId24"/>
    <p:sldId id="473" r:id="rId25"/>
    <p:sldId id="475" r:id="rId26"/>
    <p:sldId id="479" r:id="rId27"/>
    <p:sldId id="478" r:id="rId28"/>
    <p:sldId id="477" r:id="rId29"/>
    <p:sldId id="476" r:id="rId30"/>
    <p:sldId id="474" r:id="rId31"/>
    <p:sldId id="481" r:id="rId32"/>
    <p:sldId id="484" r:id="rId33"/>
    <p:sldId id="482" r:id="rId34"/>
    <p:sldId id="480" r:id="rId35"/>
    <p:sldId id="485" r:id="rId36"/>
    <p:sldId id="486" r:id="rId37"/>
    <p:sldId id="436" r:id="rId38"/>
    <p:sldId id="471" r:id="rId39"/>
    <p:sldId id="438" r:id="rId4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FCAF8C9-25C0-4663-8525-C21C64478CE0}">
          <p14:sldIdLst>
            <p14:sldId id="257"/>
            <p14:sldId id="260"/>
            <p14:sldId id="466"/>
            <p14:sldId id="467"/>
            <p14:sldId id="417"/>
            <p14:sldId id="462"/>
            <p14:sldId id="416"/>
            <p14:sldId id="413"/>
            <p14:sldId id="463"/>
            <p14:sldId id="464"/>
            <p14:sldId id="420"/>
            <p14:sldId id="465"/>
            <p14:sldId id="426"/>
            <p14:sldId id="422"/>
            <p14:sldId id="469"/>
            <p14:sldId id="427"/>
            <p14:sldId id="429"/>
            <p14:sldId id="470"/>
            <p14:sldId id="431"/>
            <p14:sldId id="432"/>
            <p14:sldId id="433"/>
            <p14:sldId id="434"/>
            <p14:sldId id="435"/>
            <p14:sldId id="473"/>
            <p14:sldId id="475"/>
            <p14:sldId id="479"/>
            <p14:sldId id="478"/>
            <p14:sldId id="477"/>
            <p14:sldId id="476"/>
            <p14:sldId id="474"/>
            <p14:sldId id="481"/>
            <p14:sldId id="484"/>
            <p14:sldId id="482"/>
            <p14:sldId id="480"/>
            <p14:sldId id="485"/>
            <p14:sldId id="486"/>
            <p14:sldId id="436"/>
            <p14:sldId id="471"/>
            <p14:sldId id="438"/>
            <p14:sldId id="439"/>
            <p14:sldId id="440"/>
            <p14:sldId id="441"/>
            <p14:sldId id="442"/>
            <p14:sldId id="444"/>
            <p14:sldId id="446"/>
            <p14:sldId id="447"/>
            <p14:sldId id="448"/>
            <p14:sldId id="449"/>
            <p14:sldId id="445"/>
            <p14:sldId id="450"/>
            <p14:sldId id="455"/>
            <p14:sldId id="456"/>
            <p14:sldId id="459"/>
            <p14:sldId id="45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CE6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3" autoAdjust="0"/>
    <p:restoredTop sz="97337" autoAdjust="0"/>
  </p:normalViewPr>
  <p:slideViewPr>
    <p:cSldViewPr>
      <p:cViewPr varScale="1">
        <p:scale>
          <a:sx n="84" d="100"/>
          <a:sy n="84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CB8F3-5832-472D-9F45-8164A8E78D90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5514DC-5191-4F94-9234-04BE8D2155EB}">
      <dgm:prSet phldrT="[Текст]" custT="1"/>
      <dgm:spPr/>
      <dgm:t>
        <a:bodyPr/>
        <a:lstStyle/>
        <a:p>
          <a:r>
            <a: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Самоконтроль</a:t>
          </a:r>
        </a:p>
      </dgm:t>
    </dgm:pt>
    <dgm:pt modelId="{0C09DC1F-9639-4C55-A3B5-62FDD2C31094}" type="parTrans" cxnId="{BD6C6561-239D-4B0A-9A2B-4DE54BE0E9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C3F651-3EED-4387-A9D4-A50865C8A5C0}" type="sibTrans" cxnId="{BD6C6561-239D-4B0A-9A2B-4DE54BE0E9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87ADBD-655F-45B7-B927-FF431050D161}">
      <dgm:prSet phldrT="[Текст]" custT="1"/>
      <dgm:spPr/>
      <dgm:t>
        <a:bodyPr/>
        <a:lstStyle/>
        <a:p>
          <a:r>
            <a:rPr lang="ru-RU" sz="4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Саморегуляция</a:t>
          </a:r>
          <a:endParaRPr lang="ru-RU" sz="4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4E5A92-6911-4DAD-8173-17E9CFF8FE00}" type="parTrans" cxnId="{6FC0EE58-8C20-4569-94AD-432DF30924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6D0C19-EEB0-46A2-B1A4-476AB6657C28}" type="sibTrans" cxnId="{6FC0EE58-8C20-4569-94AD-432DF30924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05C4B6-27C8-4CBB-959E-62FCF8BF66E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Самостоятельная экспертиза собственной деятельности</a:t>
          </a:r>
        </a:p>
      </dgm:t>
    </dgm:pt>
    <dgm:pt modelId="{8D8ACD07-B9DD-413A-941B-810E461AD8C0}" type="parTrans" cxnId="{65C00158-DD8B-4E91-93BF-BED729985A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386BAA-5474-4001-9178-25A64D2D54ED}" type="sibTrans" cxnId="{65C00158-DD8B-4E91-93BF-BED729985A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D45C30-BD93-409A-B10A-44DD946600D3}" type="pres">
      <dgm:prSet presAssocID="{086CB8F3-5832-472D-9F45-8164A8E78D9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50AF5-9883-44A7-83EB-EC7BF8A643EB}" type="pres">
      <dgm:prSet presAssocID="{935514DC-5191-4F94-9234-04BE8D2155EB}" presName="comp" presStyleCnt="0"/>
      <dgm:spPr/>
    </dgm:pt>
    <dgm:pt modelId="{2DBEC9B1-756D-411C-894D-9B7E5B59BE84}" type="pres">
      <dgm:prSet presAssocID="{935514DC-5191-4F94-9234-04BE8D2155EB}" presName="box" presStyleLbl="node1" presStyleIdx="0" presStyleCnt="3" custLinFactNeighborX="-1563" custLinFactNeighborY="-3126"/>
      <dgm:spPr/>
      <dgm:t>
        <a:bodyPr/>
        <a:lstStyle/>
        <a:p>
          <a:endParaRPr lang="ru-RU"/>
        </a:p>
      </dgm:t>
    </dgm:pt>
    <dgm:pt modelId="{CB491C95-91CC-4A85-B302-ED559503C5D2}" type="pres">
      <dgm:prSet presAssocID="{935514DC-5191-4F94-9234-04BE8D2155EB}" presName="img" presStyleLbl="fgImgPlace1" presStyleIdx="0" presStyleCnt="3"/>
      <dgm:spPr/>
    </dgm:pt>
    <dgm:pt modelId="{52D56915-DFFE-441F-96BB-538473B7AF2F}" type="pres">
      <dgm:prSet presAssocID="{935514DC-5191-4F94-9234-04BE8D2155E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9DC33-5372-44AD-9846-F95483D40DAA}" type="pres">
      <dgm:prSet presAssocID="{35C3F651-3EED-4387-A9D4-A50865C8A5C0}" presName="spacer" presStyleCnt="0"/>
      <dgm:spPr/>
    </dgm:pt>
    <dgm:pt modelId="{43E35F72-DF86-4E1F-B551-4DB27C2B148A}" type="pres">
      <dgm:prSet presAssocID="{B487ADBD-655F-45B7-B927-FF431050D161}" presName="comp" presStyleCnt="0"/>
      <dgm:spPr/>
    </dgm:pt>
    <dgm:pt modelId="{DDE039CD-B08F-406F-AFF4-BD4C82DFF1C9}" type="pres">
      <dgm:prSet presAssocID="{B487ADBD-655F-45B7-B927-FF431050D161}" presName="box" presStyleLbl="node1" presStyleIdx="1" presStyleCnt="3" custLinFactNeighborX="781" custLinFactNeighborY="5000"/>
      <dgm:spPr/>
      <dgm:t>
        <a:bodyPr/>
        <a:lstStyle/>
        <a:p>
          <a:endParaRPr lang="ru-RU"/>
        </a:p>
      </dgm:t>
    </dgm:pt>
    <dgm:pt modelId="{8F6E8A13-8C7C-4317-B39F-4187B125D3FC}" type="pres">
      <dgm:prSet presAssocID="{B487ADBD-655F-45B7-B927-FF431050D161}" presName="img" presStyleLbl="fgImgPlace1" presStyleIdx="1" presStyleCnt="3"/>
      <dgm:spPr/>
    </dgm:pt>
    <dgm:pt modelId="{3FDC4CFB-F2FD-4BBA-80F1-3074BBFAD967}" type="pres">
      <dgm:prSet presAssocID="{B487ADBD-655F-45B7-B927-FF431050D16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D16BC-D477-4B60-9D7C-CCABAB8966FA}" type="pres">
      <dgm:prSet presAssocID="{536D0C19-EEB0-46A2-B1A4-476AB6657C28}" presName="spacer" presStyleCnt="0"/>
      <dgm:spPr/>
    </dgm:pt>
    <dgm:pt modelId="{114BDB09-7102-4AD4-8D6A-3148ED631B68}" type="pres">
      <dgm:prSet presAssocID="{6605C4B6-27C8-4CBB-959E-62FCF8BF66ED}" presName="comp" presStyleCnt="0"/>
      <dgm:spPr/>
    </dgm:pt>
    <dgm:pt modelId="{553E0C7E-E012-4E4A-9722-1D2A7D980442}" type="pres">
      <dgm:prSet presAssocID="{6605C4B6-27C8-4CBB-959E-62FCF8BF66ED}" presName="box" presStyleLbl="node1" presStyleIdx="2" presStyleCnt="3"/>
      <dgm:spPr/>
      <dgm:t>
        <a:bodyPr/>
        <a:lstStyle/>
        <a:p>
          <a:endParaRPr lang="ru-RU"/>
        </a:p>
      </dgm:t>
    </dgm:pt>
    <dgm:pt modelId="{02F3BAC6-3B3C-419F-A48E-11D3DB4B48A1}" type="pres">
      <dgm:prSet presAssocID="{6605C4B6-27C8-4CBB-959E-62FCF8BF66ED}" presName="img" presStyleLbl="fgImgPlace1" presStyleIdx="2" presStyleCnt="3"/>
      <dgm:spPr/>
    </dgm:pt>
    <dgm:pt modelId="{A4D42943-E3F6-4F1E-9038-70E590F64E05}" type="pres">
      <dgm:prSet presAssocID="{6605C4B6-27C8-4CBB-959E-62FCF8BF66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A3B6F-7FF3-475B-B82E-9F4A9ADF3CC9}" type="presOf" srcId="{6605C4B6-27C8-4CBB-959E-62FCF8BF66ED}" destId="{553E0C7E-E012-4E4A-9722-1D2A7D980442}" srcOrd="0" destOrd="0" presId="urn:microsoft.com/office/officeart/2005/8/layout/vList4#2"/>
    <dgm:cxn modelId="{65C00158-DD8B-4E91-93BF-BED729985A42}" srcId="{086CB8F3-5832-472D-9F45-8164A8E78D90}" destId="{6605C4B6-27C8-4CBB-959E-62FCF8BF66ED}" srcOrd="2" destOrd="0" parTransId="{8D8ACD07-B9DD-413A-941B-810E461AD8C0}" sibTransId="{DA386BAA-5474-4001-9178-25A64D2D54ED}"/>
    <dgm:cxn modelId="{BD6C6561-239D-4B0A-9A2B-4DE54BE0E96B}" srcId="{086CB8F3-5832-472D-9F45-8164A8E78D90}" destId="{935514DC-5191-4F94-9234-04BE8D2155EB}" srcOrd="0" destOrd="0" parTransId="{0C09DC1F-9639-4C55-A3B5-62FDD2C31094}" sibTransId="{35C3F651-3EED-4387-A9D4-A50865C8A5C0}"/>
    <dgm:cxn modelId="{FE5EB7D8-C6D7-46E0-B039-073C924FC836}" type="presOf" srcId="{935514DC-5191-4F94-9234-04BE8D2155EB}" destId="{52D56915-DFFE-441F-96BB-538473B7AF2F}" srcOrd="1" destOrd="0" presId="urn:microsoft.com/office/officeart/2005/8/layout/vList4#2"/>
    <dgm:cxn modelId="{CD84CAD0-4F7E-4AA1-9317-257EF98019AE}" type="presOf" srcId="{935514DC-5191-4F94-9234-04BE8D2155EB}" destId="{2DBEC9B1-756D-411C-894D-9B7E5B59BE84}" srcOrd="0" destOrd="0" presId="urn:microsoft.com/office/officeart/2005/8/layout/vList4#2"/>
    <dgm:cxn modelId="{6B92DE61-8CCB-466F-98A5-D00DCEB704D8}" type="presOf" srcId="{6605C4B6-27C8-4CBB-959E-62FCF8BF66ED}" destId="{A4D42943-E3F6-4F1E-9038-70E590F64E05}" srcOrd="1" destOrd="0" presId="urn:microsoft.com/office/officeart/2005/8/layout/vList4#2"/>
    <dgm:cxn modelId="{B7FCC663-1575-48DB-9C9C-8D8FEA0D152E}" type="presOf" srcId="{B487ADBD-655F-45B7-B927-FF431050D161}" destId="{DDE039CD-B08F-406F-AFF4-BD4C82DFF1C9}" srcOrd="0" destOrd="0" presId="urn:microsoft.com/office/officeart/2005/8/layout/vList4#2"/>
    <dgm:cxn modelId="{CAF611EE-AA1A-47CD-9853-DDF3C0C43F04}" type="presOf" srcId="{086CB8F3-5832-472D-9F45-8164A8E78D90}" destId="{DAD45C30-BD93-409A-B10A-44DD946600D3}" srcOrd="0" destOrd="0" presId="urn:microsoft.com/office/officeart/2005/8/layout/vList4#2"/>
    <dgm:cxn modelId="{6FC0EE58-8C20-4569-94AD-432DF3092472}" srcId="{086CB8F3-5832-472D-9F45-8164A8E78D90}" destId="{B487ADBD-655F-45B7-B927-FF431050D161}" srcOrd="1" destOrd="0" parTransId="{4B4E5A92-6911-4DAD-8173-17E9CFF8FE00}" sibTransId="{536D0C19-EEB0-46A2-B1A4-476AB6657C28}"/>
    <dgm:cxn modelId="{077866BA-0DA1-4561-9A78-8DF984F240B3}" type="presOf" srcId="{B487ADBD-655F-45B7-B927-FF431050D161}" destId="{3FDC4CFB-F2FD-4BBA-80F1-3074BBFAD967}" srcOrd="1" destOrd="0" presId="urn:microsoft.com/office/officeart/2005/8/layout/vList4#2"/>
    <dgm:cxn modelId="{B2E9F5A7-E5B1-4ECE-9C49-E95F91B2C639}" type="presParOf" srcId="{DAD45C30-BD93-409A-B10A-44DD946600D3}" destId="{E0A50AF5-9883-44A7-83EB-EC7BF8A643EB}" srcOrd="0" destOrd="0" presId="urn:microsoft.com/office/officeart/2005/8/layout/vList4#2"/>
    <dgm:cxn modelId="{4AB23B8A-29E8-4125-B2A7-D4B4CC29BA3F}" type="presParOf" srcId="{E0A50AF5-9883-44A7-83EB-EC7BF8A643EB}" destId="{2DBEC9B1-756D-411C-894D-9B7E5B59BE84}" srcOrd="0" destOrd="0" presId="urn:microsoft.com/office/officeart/2005/8/layout/vList4#2"/>
    <dgm:cxn modelId="{2A7D44B8-20BC-4C97-B811-9E90FAC9B87D}" type="presParOf" srcId="{E0A50AF5-9883-44A7-83EB-EC7BF8A643EB}" destId="{CB491C95-91CC-4A85-B302-ED559503C5D2}" srcOrd="1" destOrd="0" presId="urn:microsoft.com/office/officeart/2005/8/layout/vList4#2"/>
    <dgm:cxn modelId="{1281665C-E3DF-45C4-A656-C258E1828AD4}" type="presParOf" srcId="{E0A50AF5-9883-44A7-83EB-EC7BF8A643EB}" destId="{52D56915-DFFE-441F-96BB-538473B7AF2F}" srcOrd="2" destOrd="0" presId="urn:microsoft.com/office/officeart/2005/8/layout/vList4#2"/>
    <dgm:cxn modelId="{75776395-4964-4E82-A3DC-F620786920FB}" type="presParOf" srcId="{DAD45C30-BD93-409A-B10A-44DD946600D3}" destId="{3D19DC33-5372-44AD-9846-F95483D40DAA}" srcOrd="1" destOrd="0" presId="urn:microsoft.com/office/officeart/2005/8/layout/vList4#2"/>
    <dgm:cxn modelId="{DA791FB6-5858-4DD9-9D21-4B81C6B48373}" type="presParOf" srcId="{DAD45C30-BD93-409A-B10A-44DD946600D3}" destId="{43E35F72-DF86-4E1F-B551-4DB27C2B148A}" srcOrd="2" destOrd="0" presId="urn:microsoft.com/office/officeart/2005/8/layout/vList4#2"/>
    <dgm:cxn modelId="{B20C23E7-F731-422E-9612-A6149FEA815F}" type="presParOf" srcId="{43E35F72-DF86-4E1F-B551-4DB27C2B148A}" destId="{DDE039CD-B08F-406F-AFF4-BD4C82DFF1C9}" srcOrd="0" destOrd="0" presId="urn:microsoft.com/office/officeart/2005/8/layout/vList4#2"/>
    <dgm:cxn modelId="{C914D8CF-7767-4D4A-AA31-0D4CCAA75FAA}" type="presParOf" srcId="{43E35F72-DF86-4E1F-B551-4DB27C2B148A}" destId="{8F6E8A13-8C7C-4317-B39F-4187B125D3FC}" srcOrd="1" destOrd="0" presId="urn:microsoft.com/office/officeart/2005/8/layout/vList4#2"/>
    <dgm:cxn modelId="{6FD4F291-9BC2-4295-8C2A-3373FD8DCB21}" type="presParOf" srcId="{43E35F72-DF86-4E1F-B551-4DB27C2B148A}" destId="{3FDC4CFB-F2FD-4BBA-80F1-3074BBFAD967}" srcOrd="2" destOrd="0" presId="urn:microsoft.com/office/officeart/2005/8/layout/vList4#2"/>
    <dgm:cxn modelId="{D35AF4F1-B679-4B93-944E-9B1A2D4E6D04}" type="presParOf" srcId="{DAD45C30-BD93-409A-B10A-44DD946600D3}" destId="{F1FD16BC-D477-4B60-9D7C-CCABAB8966FA}" srcOrd="3" destOrd="0" presId="urn:microsoft.com/office/officeart/2005/8/layout/vList4#2"/>
    <dgm:cxn modelId="{61523021-1000-4377-B7E2-4955B3DCEF09}" type="presParOf" srcId="{DAD45C30-BD93-409A-B10A-44DD946600D3}" destId="{114BDB09-7102-4AD4-8D6A-3148ED631B68}" srcOrd="4" destOrd="0" presId="urn:microsoft.com/office/officeart/2005/8/layout/vList4#2"/>
    <dgm:cxn modelId="{88D2C07A-B2C6-4A14-AADA-0400E308AF20}" type="presParOf" srcId="{114BDB09-7102-4AD4-8D6A-3148ED631B68}" destId="{553E0C7E-E012-4E4A-9722-1D2A7D980442}" srcOrd="0" destOrd="0" presId="urn:microsoft.com/office/officeart/2005/8/layout/vList4#2"/>
    <dgm:cxn modelId="{DD16F779-0A2D-4E08-AAE0-1079770FD4CA}" type="presParOf" srcId="{114BDB09-7102-4AD4-8D6A-3148ED631B68}" destId="{02F3BAC6-3B3C-419F-A48E-11D3DB4B48A1}" srcOrd="1" destOrd="0" presId="urn:microsoft.com/office/officeart/2005/8/layout/vList4#2"/>
    <dgm:cxn modelId="{AF277802-CC3A-4A20-A863-6FB6AB548098}" type="presParOf" srcId="{114BDB09-7102-4AD4-8D6A-3148ED631B68}" destId="{A4D42943-E3F6-4F1E-9038-70E590F64E0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BEC9B1-756D-411C-894D-9B7E5B59BE84}">
      <dsp:nvSpPr>
        <dsp:cNvPr id="0" name=""/>
        <dsp:cNvSpPr/>
      </dsp:nvSpPr>
      <dsp:spPr>
        <a:xfrm>
          <a:off x="0" y="0"/>
          <a:ext cx="7405718" cy="1562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Самоконтроль</a:t>
          </a:r>
        </a:p>
      </dsp:txBody>
      <dsp:txXfrm>
        <a:off x="1637414" y="0"/>
        <a:ext cx="5768303" cy="1562706"/>
      </dsp:txXfrm>
    </dsp:sp>
    <dsp:sp modelId="{CB491C95-91CC-4A85-B302-ED559503C5D2}">
      <dsp:nvSpPr>
        <dsp:cNvPr id="0" name=""/>
        <dsp:cNvSpPr/>
      </dsp:nvSpPr>
      <dsp:spPr>
        <a:xfrm>
          <a:off x="156270" y="156270"/>
          <a:ext cx="1481143" cy="1250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039CD-B08F-406F-AFF4-BD4C82DFF1C9}">
      <dsp:nvSpPr>
        <dsp:cNvPr id="0" name=""/>
        <dsp:cNvSpPr/>
      </dsp:nvSpPr>
      <dsp:spPr>
        <a:xfrm>
          <a:off x="0" y="1797112"/>
          <a:ext cx="7405718" cy="1562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Саморегуляция</a:t>
          </a:r>
          <a:endParaRPr lang="ru-RU" sz="4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7414" y="1797112"/>
        <a:ext cx="5768303" cy="1562706"/>
      </dsp:txXfrm>
    </dsp:sp>
    <dsp:sp modelId="{8F6E8A13-8C7C-4317-B39F-4187B125D3FC}">
      <dsp:nvSpPr>
        <dsp:cNvPr id="0" name=""/>
        <dsp:cNvSpPr/>
      </dsp:nvSpPr>
      <dsp:spPr>
        <a:xfrm>
          <a:off x="156270" y="1875247"/>
          <a:ext cx="1481143" cy="1250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0C7E-E012-4E4A-9722-1D2A7D980442}">
      <dsp:nvSpPr>
        <dsp:cNvPr id="0" name=""/>
        <dsp:cNvSpPr/>
      </dsp:nvSpPr>
      <dsp:spPr>
        <a:xfrm>
          <a:off x="0" y="3437953"/>
          <a:ext cx="7405718" cy="1562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Самостоятельная экспертиза собственной деятельности</a:t>
          </a:r>
        </a:p>
      </dsp:txBody>
      <dsp:txXfrm>
        <a:off x="1637414" y="3437953"/>
        <a:ext cx="5768303" cy="1562706"/>
      </dsp:txXfrm>
    </dsp:sp>
    <dsp:sp modelId="{02F3BAC6-3B3C-419F-A48E-11D3DB4B48A1}">
      <dsp:nvSpPr>
        <dsp:cNvPr id="0" name=""/>
        <dsp:cNvSpPr/>
      </dsp:nvSpPr>
      <dsp:spPr>
        <a:xfrm>
          <a:off x="156270" y="3594224"/>
          <a:ext cx="1481143" cy="1250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4A14D-B7A2-4F27-9040-819A99E348DE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BE369-06F0-4186-BEDC-8D760CAD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1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группы дают комментарии с позиции своей области: когнитивные, социальные и аффективное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776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422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24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dirty="0"/>
              <a:t>Включить</a:t>
            </a:r>
            <a:r>
              <a:rPr lang="ru-RU" baseline="0" dirty="0"/>
              <a:t> определение </a:t>
            </a:r>
            <a:r>
              <a:rPr lang="ru-RU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Формативное</a:t>
            </a:r>
            <a:r>
              <a:rPr lang="ru-RU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оценивание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Текущее оценивание обучения, которое обеспечивает учителей,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обучающихся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других участников педагогического процесса информацией, необходимой для совершенствования обучения.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Формативное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оценивание осуществляется в процессе повседневной работы в классе, является показателем текущей успеваемости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обучающихся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обеспечивает обратную связь между учеником и учителем и позволяет своевременно корректировать учебный процесс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60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422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422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337329-ADCD-4DCD-AFC6-9CF349331AE2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F054-14AC-420A-9CFB-FC55F519B9C6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A8F-B865-4D9C-98ED-392DA13F3C41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18D0-E9E3-4FAE-8B75-BC0F63366551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0656-A6F8-4DA1-9057-F4197A26BCDB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29-5DAE-4201-8D72-42FDC84F455C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526-26BE-4616-A020-AD402EC6170D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79D-D942-43CD-98C0-690C5167E983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4F6D-EF60-461F-94C7-70A81B9C597F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D8CA4FE-F7B7-4116-AECA-4BD5713B31E5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25A7EC-C5AC-4331-A3D4-26317916DA14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D2242-0FFC-4B84-BDD6-98CB2A368C4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Univer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05.12.2017</a:t>
            </a:fld>
            <a:endParaRPr lang="en-GB">
              <a:solidFill>
                <a:prstClr val="black">
                  <a:tint val="75000"/>
                </a:prstClr>
              </a:solidFill>
              <a:latin typeface="Univers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Univers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6D1E7-76C4-4EEA-AEAE-95F02A26A468}" type="slidenum">
              <a:rPr lang="en-GB" smtClean="0">
                <a:solidFill>
                  <a:prstClr val="black">
                    <a:tint val="75000"/>
                  </a:prstClr>
                </a:solidFill>
                <a:latin typeface="Univer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Univer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.uk/imgres?imgurl=http://www.bisnet.or.id/vle/file.php?file=/293/HomeworkHelpClubimage.jpg&amp;imgrefurl=http://www.bisnet.or.id/vle/course/view.php?id=293&amp;usg=___YEDl7JhV7NhW6Tcb8pURIQBc5M=&amp;h=300&amp;w=336&amp;sz=20&amp;hl=en&amp;start=3&amp;um=1&amp;tbnid=JM8e7wfEdP5IGM:&amp;tbnh=106&amp;tbnw=119&amp;prev=/images?q=peer+assessment&amp;hl=en&amp;sa=N&amp;um=1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gif"/><Relationship Id="rId4" Type="http://schemas.openxmlformats.org/officeDocument/2006/relationships/image" Target="../media/image34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01056" cy="3049569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Методы формативного оценивания при организации индивидуальной, парной и групповой работы на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уроках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9286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Работа внутри «черного ящика»</a:t>
            </a:r>
            <a:br>
              <a:rPr lang="ru-RU" dirty="0"/>
            </a:br>
            <a:r>
              <a:rPr lang="ru-RU" sz="2800" i="1" dirty="0"/>
              <a:t>(«Руководство для учителя 3 уровня», 4 издание, стр. 154)</a:t>
            </a:r>
            <a:endParaRPr lang="ru-RU" i="1" dirty="0"/>
          </a:p>
        </p:txBody>
      </p:sp>
      <p:pic>
        <p:nvPicPr>
          <p:cNvPr id="1027" name="Picture 3" descr="C:\Users\Liliya\Desktop\photo_1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087" y="1600200"/>
            <a:ext cx="4829826" cy="45259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2204864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Знакомство учащихся с критериями как к уроку в целом, так и к отдельным заданиям (в том числе, </a:t>
            </a:r>
            <a:r>
              <a:rPr lang="ru-RU" sz="1400" b="1" u="sng" dirty="0">
                <a:solidFill>
                  <a:srgbClr val="FF0000"/>
                </a:solidFill>
              </a:rPr>
              <a:t>целеполагание</a:t>
            </a:r>
            <a:r>
              <a:rPr lang="ru-RU" sz="1400" dirty="0">
                <a:solidFill>
                  <a:prstClr val="black"/>
                </a:solidFill>
              </a:rPr>
              <a:t>); совместное обсуждение критериев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46531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Эффективная постановка вопросов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1" y="22048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Эффективная обратная связь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443711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Оценивание одноклассников и </a:t>
            </a:r>
            <a:r>
              <a:rPr lang="ru-RU" dirty="0" err="1">
                <a:solidFill>
                  <a:prstClr val="black"/>
                </a:solidFill>
              </a:rPr>
              <a:t>самооценивание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01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Применение вопросов как </a:t>
            </a:r>
            <a:r>
              <a:rPr lang="ru-RU" u="sng" dirty="0" err="1"/>
              <a:t>формативное</a:t>
            </a:r>
            <a:r>
              <a:rPr lang="ru-RU" u="sng" dirty="0"/>
              <a:t> оценивание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8531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u="sng" dirty="0"/>
              <a:t>«</a:t>
            </a:r>
            <a:r>
              <a:rPr lang="ru-RU" u="sng" dirty="0" err="1"/>
              <a:t>распросите,ждите,один,два,три</a:t>
            </a:r>
            <a:r>
              <a:rPr lang="ru-RU" u="sng" dirty="0"/>
              <a:t>» </a:t>
            </a:r>
            <a:r>
              <a:rPr lang="ru-RU" dirty="0"/>
              <a:t> Предоставлять необходимое количество времени для обдумывания ответа на вопрос </a:t>
            </a:r>
          </a:p>
          <a:p>
            <a:pPr marL="514350" indent="-514350" algn="just">
              <a:buNone/>
            </a:pPr>
            <a:endParaRPr lang="ru-RU" dirty="0"/>
          </a:p>
          <a:p>
            <a:pPr marL="514350" indent="-514350" algn="just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86190"/>
            <a:ext cx="1944216" cy="26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Liliy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06827">
            <a:off x="3692419" y="3518916"/>
            <a:ext cx="1039616" cy="140590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3049">
            <a:off x="4572000" y="3284984"/>
            <a:ext cx="509902" cy="56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Liliya\Desktop\vopr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52483">
            <a:off x="5095199" y="3606888"/>
            <a:ext cx="721654" cy="952583"/>
          </a:xfrm>
          <a:prstGeom prst="rect">
            <a:avLst/>
          </a:prstGeom>
          <a:noFill/>
        </p:spPr>
      </p:pic>
      <p:sp>
        <p:nvSpPr>
          <p:cNvPr id="11" name="Капля 10"/>
          <p:cNvSpPr/>
          <p:nvPr/>
        </p:nvSpPr>
        <p:spPr>
          <a:xfrm rot="11279876">
            <a:off x="7235594" y="2963364"/>
            <a:ext cx="1459420" cy="1421980"/>
          </a:xfrm>
          <a:prstGeom prst="teardrop">
            <a:avLst>
              <a:gd name="adj" fmla="val 1003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396" y="2643182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cs typeface="Angsana New" pitchFamily="18" charset="-34"/>
              </a:rPr>
              <a:t> </a:t>
            </a:r>
          </a:p>
          <a:p>
            <a:endParaRPr lang="ru-RU" sz="1600" i="1" dirty="0">
              <a:cs typeface="Angsana New" pitchFamily="18" charset="-34"/>
            </a:endParaRPr>
          </a:p>
          <a:p>
            <a:r>
              <a:rPr lang="ru-RU" sz="1600" i="1" dirty="0">
                <a:cs typeface="Angsana New" pitchFamily="18" charset="-34"/>
              </a:rPr>
              <a:t> применять правило  7 секунд</a:t>
            </a:r>
          </a:p>
        </p:txBody>
      </p:sp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16741">
            <a:off x="2210000" y="3433206"/>
            <a:ext cx="906432" cy="100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Liliya\Desktop\скачанные файл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053331">
            <a:off x="3243390" y="4548663"/>
            <a:ext cx="889319" cy="889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937" y="1428736"/>
            <a:ext cx="82867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Путеводитель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по </a:t>
            </a:r>
            <a:r>
              <a:rPr lang="ru-RU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самооцениванию</a:t>
            </a: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и оцениванию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одноклассников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1" name="Picture 2" descr="http://t2.gstatic.com/images?q=tbn:JM8e7wfEdP5IGM:http://www.bisnet.or.id/vle/file.php%3Ffile%3D/293/HomeworkHelpClub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42875"/>
            <a:ext cx="16986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http://t2.gstatic.com/images?q=tbn:JM8e7wfEdP5IGM:http://www.bisnet.or.id/vle/file.php%3Ffile%3D/293/HomeworkHelpClub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6986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10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Почему необходимо </a:t>
            </a:r>
            <a:r>
              <a:rPr lang="ru-RU" dirty="0" err="1"/>
              <a:t>взаимооценивание</a:t>
            </a:r>
            <a:r>
              <a:rPr lang="ru-RU" dirty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/>
              <a:t>Помогает сделать оценивание  более объективной</a:t>
            </a:r>
          </a:p>
          <a:p>
            <a:pPr>
              <a:buFontTx/>
              <a:buChar char="-"/>
            </a:pPr>
            <a:r>
              <a:rPr lang="ru-RU" dirty="0"/>
              <a:t>- Позволяет создать обратную связь между учителем и учеником</a:t>
            </a:r>
          </a:p>
          <a:p>
            <a:pPr lvl="0">
              <a:buFontTx/>
              <a:buChar char="-"/>
            </a:pPr>
            <a:r>
              <a:rPr lang="ru-RU" dirty="0"/>
              <a:t>-  ученик видит свои слабые стороны своей деятельности.</a:t>
            </a:r>
          </a:p>
          <a:p>
            <a:pPr lvl="0">
              <a:buFontTx/>
              <a:buChar char="-"/>
            </a:pPr>
            <a:r>
              <a:rPr lang="ru-RU" dirty="0"/>
              <a:t>-поддержка друг друга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900106"/>
          </a:xfrm>
        </p:spPr>
        <p:txBody>
          <a:bodyPr>
            <a:normAutofit fontScale="90000"/>
          </a:bodyPr>
          <a:lstStyle/>
          <a:p>
            <a:r>
              <a:rPr lang="ru-RU" sz="6700" dirty="0" err="1"/>
              <a:t>Самооценивание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357298"/>
          <a:ext cx="74057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348" y="642918"/>
            <a:ext cx="8053274" cy="3074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Самооценивание</a:t>
            </a:r>
            <a:r>
              <a:rPr lang="ru-RU" sz="40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процесс, направленный на сбор и анализ информации о своих сильных </a:t>
            </a:r>
            <a:br>
              <a:rPr lang="ru-RU" sz="3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и слабых сторонах, о своих возможностях и проблемах</a:t>
            </a:r>
            <a:r>
              <a:rPr lang="ru-RU" sz="4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845076"/>
            <a:ext cx="2692421" cy="259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874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dirty="0"/>
              <a:t>САМООЦЕНИВАНИЕ</a:t>
            </a:r>
            <a:r>
              <a:rPr lang="ru-RU" dirty="0"/>
              <a:t>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/>
              <a:t> </a:t>
            </a:r>
            <a:r>
              <a:rPr lang="ru-RU"/>
              <a:t>это оценивание </a:t>
            </a:r>
            <a:r>
              <a:rPr lang="ru-RU" dirty="0"/>
              <a:t>не только конечного результата своей деятельности, но и самого процесса.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/>
              <a:t>   		Включение </a:t>
            </a:r>
            <a:r>
              <a:rPr lang="ru-RU" dirty="0" err="1"/>
              <a:t>самооценивания</a:t>
            </a:r>
            <a:r>
              <a:rPr lang="ru-RU" dirty="0"/>
              <a:t> в ежедневную структуру учебных занятий является решающим фактором в подготовке уверенных, самостоятельных обучающихся.</a:t>
            </a:r>
          </a:p>
        </p:txBody>
      </p:sp>
      <p:pic>
        <p:nvPicPr>
          <p:cNvPr id="2050" name="Picture 2" descr="C:\Users\Saule\Desktop\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429132"/>
            <a:ext cx="1643074" cy="21431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2969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по обучению навыкам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14422"/>
            <a:ext cx="8572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1.Планировать время на самооценивание.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2.Представлять цели урока, критерии оценки на стендах, доске и т.п. с тем, чтобы учащиеся четко видели свое направление к цели.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 перед проверкой работы напоминает ученикам критерии оценок, предлагает на их основе проверить и доработать самостоятельно свою работу 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3.Необходимо  обеспечивать обратную связь , предоставляя учащимся комментарии, замечания и т.п. по поводу их деятельности.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4.Активно участвовать    в организации процесса собственного обучения учащихся</a:t>
            </a: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учащихся принципам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и способам улучшения собственных результатов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2060848"/>
            <a:ext cx="794003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00042"/>
            <a:ext cx="5250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Алгоритм самооценки: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Чему научился?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что себя можешь похвалить?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Над чем ещё надо поработать?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Какие задания тебе понравились, оказались трудными?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Достиг ли поставленную  в начале урока цель?</a:t>
            </a:r>
          </a:p>
          <a:p>
            <a:pPr marL="274320" indent="-274320">
              <a:buClr>
                <a:schemeClr val="accent3"/>
              </a:buCl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Какое было задание? (Учимся вспоминать цель работы.)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Удалось выполнить задание? (Учимся сравнивать результат с целью.)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Задание выполнено самостоятельно или с чьей-то помощью, верно или не совсем верно?( Учимся находить и признавать ошибки.)</a:t>
            </a:r>
          </a:p>
        </p:txBody>
      </p:sp>
    </p:spTree>
    <p:extLst>
      <p:ext uri="{BB962C8B-B14F-4D97-AF65-F5344CB8AC3E}">
        <p14:creationId xmlns="" xmlns:p14="http://schemas.microsoft.com/office/powerpoint/2010/main" val="401874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71472" y="1571613"/>
            <a:ext cx="3925916" cy="4071966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dirty="0">
                <a:latin typeface="Monotype Corsiva" pitchFamily="66" charset="0"/>
              </a:rPr>
              <a:t>                                               </a:t>
            </a:r>
          </a:p>
          <a:p>
            <a:pPr eaLnBrk="1" hangingPunct="1">
              <a:buFontTx/>
              <a:buNone/>
              <a:defRPr/>
            </a:pPr>
            <a:endParaRPr lang="ru-RU" sz="1800" dirty="0">
              <a:latin typeface="Monotype Corsiva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sz="1800" dirty="0">
              <a:latin typeface="Monotype Corsiva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sz="1800" dirty="0">
              <a:latin typeface="Monotype Corsiva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ЦВЕТОВЫЕ ДОРОЖКИ</a:t>
            </a:r>
          </a:p>
          <a:p>
            <a:pPr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sz="4400" dirty="0"/>
          </a:p>
          <a:p>
            <a:pPr marL="0" indent="0" eaLnBrk="1" fontAlgn="t" hangingPunct="1">
              <a:spcBef>
                <a:spcPct val="0"/>
              </a:spcBef>
              <a:buFontTx/>
              <a:buNone/>
              <a:defRPr/>
            </a:pPr>
            <a:endParaRPr lang="ru-RU" sz="1800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sz="4400" dirty="0"/>
          </a:p>
          <a:p>
            <a:pPr eaLnBrk="1" hangingPunct="1">
              <a:defRPr/>
            </a:pPr>
            <a:endParaRPr lang="ru-RU" sz="1800" dirty="0"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429125" y="1444294"/>
            <a:ext cx="4257676" cy="50565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Я это умею и могу двигаться дальше. Я понял материал урока и справился со всеми   заданиями.</a:t>
            </a:r>
          </a:p>
          <a:p>
            <a:pPr eaLnBrk="1" hangingPunct="1"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        Этот способ деятельности мной еще не освоен, и я пока не могу двигаться дальше. Мне не все понятно, в моей работе есть ошибки, мне нужна помощь.</a:t>
            </a:r>
          </a:p>
          <a:p>
            <a:pPr marL="0" indent="0" eaLnBrk="1" fontAlgn="t" hangingPunct="1">
              <a:spcBef>
                <a:spcPct val="0"/>
              </a:spcBef>
              <a:buFontTx/>
              <a:buNone/>
              <a:defRPr/>
            </a:pPr>
            <a:endParaRPr lang="ru-RU" sz="19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ct val="0"/>
              </a:spcBef>
              <a:buFontTx/>
              <a:buNone/>
              <a:defRPr/>
            </a:pPr>
            <a:endParaRPr lang="ru-RU" sz="19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ct val="0"/>
              </a:spcBef>
              <a:buFontTx/>
              <a:buNone/>
              <a:defRPr/>
            </a:pPr>
            <a:r>
              <a:rPr lang="ru-RU" sz="19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Не могу самостоятельно двигаться дальше. Я не понял материал, не смог выполнить задание, мне срочно требуется помощь!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928802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07181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66800" y="3429000"/>
            <a:ext cx="158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4357686" y="4429132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t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71" y="4298914"/>
            <a:ext cx="3194121" cy="1130350"/>
          </a:xfrm>
        </p:spPr>
        <p:txBody>
          <a:bodyPr>
            <a:noAutofit/>
          </a:bodyPr>
          <a:lstStyle/>
          <a:p>
            <a:r>
              <a:rPr lang="ru-RU" sz="2800" dirty="0"/>
              <a:t>Что означает оценивание</a:t>
            </a:r>
            <a:r>
              <a:rPr lang="en-SG" sz="2800" dirty="0"/>
              <a:t>?</a:t>
            </a:r>
          </a:p>
          <a:p>
            <a:pPr marL="0" indent="0">
              <a:buNone/>
            </a:pPr>
            <a:r>
              <a:rPr lang="ru-RU" sz="2800" dirty="0"/>
              <a:t>   </a:t>
            </a:r>
            <a:endParaRPr lang="en-SG" sz="2800" dirty="0"/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61" y="1351896"/>
            <a:ext cx="2098343" cy="276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65" y="1336656"/>
            <a:ext cx="2098343" cy="276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1" y="1367136"/>
            <a:ext cx="2098343" cy="276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57554" y="4298915"/>
            <a:ext cx="2741770" cy="103362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prstClr val="black"/>
                </a:solidFill>
              </a:rPr>
              <a:t>Почему необходимо оценивание</a:t>
            </a:r>
            <a:r>
              <a:rPr lang="en-SG" sz="2800" dirty="0"/>
              <a:t>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15074" y="4286256"/>
            <a:ext cx="2867738" cy="112098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prstClr val="black"/>
                </a:solidFill>
              </a:rPr>
              <a:t>На кого воздействует оценивание</a:t>
            </a:r>
            <a:r>
              <a:rPr lang="en-SG" sz="2800" dirty="0"/>
              <a:t>?  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Оценивание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166901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flythrough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/>
          <p:cNvSpPr/>
          <p:nvPr/>
        </p:nvSpPr>
        <p:spPr>
          <a:xfrm>
            <a:off x="928662" y="2786058"/>
            <a:ext cx="778674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58" descr="karls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t="2386" r="2000" b="2138"/>
          <a:stretch>
            <a:fillRect/>
          </a:stretch>
        </p:blipFill>
        <p:spPr bwMode="auto">
          <a:xfrm>
            <a:off x="6000760" y="4397375"/>
            <a:ext cx="295275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1285852" y="17266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 знаю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860" y="342900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Знаю</a:t>
            </a:r>
          </a:p>
        </p:txBody>
      </p:sp>
      <p:sp>
        <p:nvSpPr>
          <p:cNvPr id="6" name="Кольцо 5"/>
          <p:cNvSpPr/>
          <p:nvPr/>
        </p:nvSpPr>
        <p:spPr>
          <a:xfrm>
            <a:off x="1285852" y="2500306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20002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Понимаю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lang="ru-RU" b="1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>
                <a:latin typeface="Times New Roman" pitchFamily="18" charset="0"/>
              </a:rPr>
              <a:t>                  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571876"/>
            <a:ext cx="3289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Понимаю,</a:t>
            </a:r>
          </a:p>
          <a:p>
            <a:pPr lvl="0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могу применить </a:t>
            </a:r>
          </a:p>
        </p:txBody>
      </p:sp>
      <p:sp>
        <p:nvSpPr>
          <p:cNvPr id="11" name="Кольцо 10"/>
          <p:cNvSpPr/>
          <p:nvPr/>
        </p:nvSpPr>
        <p:spPr>
          <a:xfrm>
            <a:off x="2643174" y="2428868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4214810" y="2428868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5643570" y="2428868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7286644" y="2428868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9454" y="192880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Могу научить другого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0100" y="78579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ДОРОЖКА УСПЕХА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500042"/>
            <a:ext cx="4257676" cy="550724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sz="3600" b="1" dirty="0"/>
              <a:t>Лестница успеха </a:t>
            </a:r>
            <a:endParaRPr lang="ru-RU" b="1" dirty="0"/>
          </a:p>
          <a:p>
            <a:pPr>
              <a:buFontTx/>
              <a:buNone/>
            </a:pPr>
            <a:r>
              <a:rPr lang="ru-RU" dirty="0"/>
              <a:t>   </a:t>
            </a:r>
            <a:r>
              <a:rPr lang="ru-RU" b="1" dirty="0"/>
              <a:t>Обучающийся  самостоятельно определяет, на какой ступеньке   он находится   при изучении учебного материала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 descr="Картинки по запросу картинка лестница успе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628775"/>
            <a:ext cx="4000500" cy="4032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Объект 2"/>
          <p:cNvSpPr>
            <a:spLocks noGrp="1"/>
          </p:cNvSpPr>
          <p:nvPr>
            <p:ph sz="half" idx="1"/>
          </p:nvPr>
        </p:nvSpPr>
        <p:spPr bwMode="auto">
          <a:xfrm>
            <a:off x="714348" y="642918"/>
            <a:ext cx="3781452" cy="536437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СВЕТОФОР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у детей 3 карточки тех же цветов. Отвечая на вопросы учителя, получив задание, дети оценивают свои возможности и поднимают красную, желтую или зеленую карточку, сообщая о том, насколько им по силам предложенная задача.</a:t>
            </a:r>
          </a:p>
          <a:p>
            <a:endParaRPr lang="ru-RU" sz="2000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sz="half" idx="2"/>
          </p:nvPr>
        </p:nvSpPr>
        <p:spPr bwMode="auto">
          <a:xfrm>
            <a:off x="4648200" y="785794"/>
            <a:ext cx="4038600" cy="52214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ru-RU" dirty="0"/>
          </a:p>
        </p:txBody>
      </p:sp>
      <p:pic>
        <p:nvPicPr>
          <p:cNvPr id="25605" name="Picture 5" descr="Картинки по запросу картинка светофора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799" y="1357298"/>
            <a:ext cx="3673589" cy="473552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14290"/>
            <a:ext cx="6143668" cy="120176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Дерево успеха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b="1" dirty="0"/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500175"/>
            <a:ext cx="3900486" cy="43577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None/>
            </a:pPr>
            <a:r>
              <a:rPr lang="ru-RU" b="1" dirty="0"/>
              <a:t>-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обучающийся  с помощью разноцветных листьев</a:t>
            </a:r>
          </a:p>
          <a:p>
            <a:pPr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определяет   уровень усвоения учебного материала  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7" name="Picture 7" descr="Картинки по запросу картинка дерево успе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557338"/>
            <a:ext cx="4030662" cy="45354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28572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 «рефлексивная мишень».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000108"/>
            <a:ext cx="38576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доске рисуется мишень, которая делится на сектора. В каждом из секторов записываются параметры- вопросы рефлексии состоявшейся деятельности. Например, оценка содержания, оценка форм и методов проведения урока, оценка деятельности педагога, оценка своей деятельности. Участник ставит метки в сектора соответственно оценке результата: чем ближе к центру мишени, тем ближе к десятке, на краях мишени оценка ближе к нулю. Затем проводят её краткий анализ.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2445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5000628" y="1214422"/>
            <a:ext cx="3929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4309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«Острова».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9"/>
            <a:ext cx="6429420" cy="503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большом листе бумаги рисуется карта с изображением эмоциональных "островов": о. Радости, о. Грусти, о. Недоумения, о. Тревоги, о. Ожидания, о. Просветления, о. Воодушевления, о. Удовольствия, о. Наслаждения, Бермудский треугольник и др. 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островов вывешивается на доске (стене) и ученики выходят к карте и маркером (фломастером) нарисуют или крепят свой кораблик в соответствующем районе карты, который отражает душевное, эмоционально-чувственное состояние после урока или в конце дня, или в конце недели</a:t>
            </a:r>
            <a:endParaRPr lang="ru-RU" sz="2400" dirty="0"/>
          </a:p>
        </p:txBody>
      </p:sp>
      <p:pic>
        <p:nvPicPr>
          <p:cNvPr id="4" name="Рисунок 3" descr="716940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399" y="428604"/>
            <a:ext cx="1576967" cy="12144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51520" y="228600"/>
            <a:ext cx="8892480" cy="6263640"/>
            <a:chOff x="251520" y="228600"/>
            <a:chExt cx="8892480" cy="6263640"/>
          </a:xfrm>
        </p:grpSpPr>
        <p:sp>
          <p:nvSpPr>
            <p:cNvPr id="2" name="Полилиния 1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796136" y="24208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899592" y="4725144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95936" y="3861048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5104113">
              <a:off x="1340519" y="-348006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452320" y="2348880"/>
              <a:ext cx="1282864" cy="1703158"/>
            </a:xfrm>
            <a:custGeom>
              <a:avLst/>
              <a:gdLst>
                <a:gd name="connsiteX0" fmla="*/ 206468 w 1075148"/>
                <a:gd name="connsiteY0" fmla="*/ 277846 h 1453376"/>
                <a:gd name="connsiteX1" fmla="*/ 206468 w 1075148"/>
                <a:gd name="connsiteY1" fmla="*/ 277846 h 1453376"/>
                <a:gd name="connsiteX2" fmla="*/ 358868 w 1075148"/>
                <a:gd name="connsiteY2" fmla="*/ 125446 h 1453376"/>
                <a:gd name="connsiteX3" fmla="*/ 404588 w 1075148"/>
                <a:gd name="connsiteY3" fmla="*/ 79726 h 1453376"/>
                <a:gd name="connsiteX4" fmla="*/ 435068 w 1075148"/>
                <a:gd name="connsiteY4" fmla="*/ 34006 h 1453376"/>
                <a:gd name="connsiteX5" fmla="*/ 541748 w 1075148"/>
                <a:gd name="connsiteY5" fmla="*/ 3526 h 1453376"/>
                <a:gd name="connsiteX6" fmla="*/ 800828 w 1075148"/>
                <a:gd name="connsiteY6" fmla="*/ 18766 h 1453376"/>
                <a:gd name="connsiteX7" fmla="*/ 816068 w 1075148"/>
                <a:gd name="connsiteY7" fmla="*/ 64486 h 1453376"/>
                <a:gd name="connsiteX8" fmla="*/ 831308 w 1075148"/>
                <a:gd name="connsiteY8" fmla="*/ 354046 h 1453376"/>
                <a:gd name="connsiteX9" fmla="*/ 846548 w 1075148"/>
                <a:gd name="connsiteY9" fmla="*/ 582646 h 1453376"/>
                <a:gd name="connsiteX10" fmla="*/ 861788 w 1075148"/>
                <a:gd name="connsiteY10" fmla="*/ 628366 h 1453376"/>
                <a:gd name="connsiteX11" fmla="*/ 907508 w 1075148"/>
                <a:gd name="connsiteY11" fmla="*/ 674086 h 1453376"/>
                <a:gd name="connsiteX12" fmla="*/ 968468 w 1075148"/>
                <a:gd name="connsiteY12" fmla="*/ 765526 h 1453376"/>
                <a:gd name="connsiteX13" fmla="*/ 1029428 w 1075148"/>
                <a:gd name="connsiteY13" fmla="*/ 841726 h 1453376"/>
                <a:gd name="connsiteX14" fmla="*/ 1075148 w 1075148"/>
                <a:gd name="connsiteY14" fmla="*/ 933166 h 1453376"/>
                <a:gd name="connsiteX15" fmla="*/ 1059908 w 1075148"/>
                <a:gd name="connsiteY15" fmla="*/ 978886 h 1453376"/>
                <a:gd name="connsiteX16" fmla="*/ 1044668 w 1075148"/>
                <a:gd name="connsiteY16" fmla="*/ 1039846 h 1453376"/>
                <a:gd name="connsiteX17" fmla="*/ 998948 w 1075148"/>
                <a:gd name="connsiteY17" fmla="*/ 1207486 h 1453376"/>
                <a:gd name="connsiteX18" fmla="*/ 968468 w 1075148"/>
                <a:gd name="connsiteY18" fmla="*/ 1253206 h 1453376"/>
                <a:gd name="connsiteX19" fmla="*/ 937988 w 1075148"/>
                <a:gd name="connsiteY19" fmla="*/ 1314166 h 1453376"/>
                <a:gd name="connsiteX20" fmla="*/ 892268 w 1075148"/>
                <a:gd name="connsiteY20" fmla="*/ 1344646 h 1453376"/>
                <a:gd name="connsiteX21" fmla="*/ 816068 w 1075148"/>
                <a:gd name="connsiteY21" fmla="*/ 1451326 h 1453376"/>
                <a:gd name="connsiteX22" fmla="*/ 526508 w 1075148"/>
                <a:gd name="connsiteY22" fmla="*/ 1436086 h 1453376"/>
                <a:gd name="connsiteX23" fmla="*/ 480788 w 1075148"/>
                <a:gd name="connsiteY23" fmla="*/ 1390366 h 1453376"/>
                <a:gd name="connsiteX24" fmla="*/ 496028 w 1075148"/>
                <a:gd name="connsiteY24" fmla="*/ 1283686 h 1453376"/>
                <a:gd name="connsiteX25" fmla="*/ 480788 w 1075148"/>
                <a:gd name="connsiteY25" fmla="*/ 1177006 h 1453376"/>
                <a:gd name="connsiteX26" fmla="*/ 374108 w 1075148"/>
                <a:gd name="connsiteY26" fmla="*/ 1116046 h 1453376"/>
                <a:gd name="connsiteX27" fmla="*/ 282668 w 1075148"/>
                <a:gd name="connsiteY27" fmla="*/ 1085566 h 1453376"/>
                <a:gd name="connsiteX28" fmla="*/ 160748 w 1075148"/>
                <a:gd name="connsiteY28" fmla="*/ 1039846 h 1453376"/>
                <a:gd name="connsiteX29" fmla="*/ 23588 w 1075148"/>
                <a:gd name="connsiteY29" fmla="*/ 1009366 h 1453376"/>
                <a:gd name="connsiteX30" fmla="*/ 23588 w 1075148"/>
                <a:gd name="connsiteY30" fmla="*/ 750286 h 1453376"/>
                <a:gd name="connsiteX31" fmla="*/ 38828 w 1075148"/>
                <a:gd name="connsiteY31" fmla="*/ 704566 h 1453376"/>
                <a:gd name="connsiteX32" fmla="*/ 175988 w 1075148"/>
                <a:gd name="connsiteY32" fmla="*/ 582646 h 1453376"/>
                <a:gd name="connsiteX33" fmla="*/ 221708 w 1075148"/>
                <a:gd name="connsiteY33" fmla="*/ 491206 h 1453376"/>
                <a:gd name="connsiteX34" fmla="*/ 206468 w 1075148"/>
                <a:gd name="connsiteY34" fmla="*/ 277846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5148" h="1453376">
                  <a:moveTo>
                    <a:pt x="206468" y="277846"/>
                  </a:moveTo>
                  <a:lnTo>
                    <a:pt x="206468" y="277846"/>
                  </a:lnTo>
                  <a:lnTo>
                    <a:pt x="358868" y="125446"/>
                  </a:lnTo>
                  <a:cubicBezTo>
                    <a:pt x="374108" y="110206"/>
                    <a:pt x="392633" y="97659"/>
                    <a:pt x="404588" y="79726"/>
                  </a:cubicBezTo>
                  <a:cubicBezTo>
                    <a:pt x="414748" y="64486"/>
                    <a:pt x="420765" y="45448"/>
                    <a:pt x="435068" y="34006"/>
                  </a:cubicBezTo>
                  <a:cubicBezTo>
                    <a:pt x="445006" y="26056"/>
                    <a:pt x="537765" y="4522"/>
                    <a:pt x="541748" y="3526"/>
                  </a:cubicBezTo>
                  <a:cubicBezTo>
                    <a:pt x="628108" y="8606"/>
                    <a:pt x="716379" y="0"/>
                    <a:pt x="800828" y="18766"/>
                  </a:cubicBezTo>
                  <a:cubicBezTo>
                    <a:pt x="816510" y="22251"/>
                    <a:pt x="814614" y="48488"/>
                    <a:pt x="816068" y="64486"/>
                  </a:cubicBezTo>
                  <a:cubicBezTo>
                    <a:pt x="824819" y="160743"/>
                    <a:pt x="825632" y="257559"/>
                    <a:pt x="831308" y="354046"/>
                  </a:cubicBezTo>
                  <a:cubicBezTo>
                    <a:pt x="835793" y="430283"/>
                    <a:pt x="838114" y="506744"/>
                    <a:pt x="846548" y="582646"/>
                  </a:cubicBezTo>
                  <a:cubicBezTo>
                    <a:pt x="848322" y="598612"/>
                    <a:pt x="852877" y="615000"/>
                    <a:pt x="861788" y="628366"/>
                  </a:cubicBezTo>
                  <a:cubicBezTo>
                    <a:pt x="873743" y="646299"/>
                    <a:pt x="892268" y="658846"/>
                    <a:pt x="907508" y="674086"/>
                  </a:cubicBezTo>
                  <a:cubicBezTo>
                    <a:pt x="943745" y="782797"/>
                    <a:pt x="892362" y="651368"/>
                    <a:pt x="968468" y="765526"/>
                  </a:cubicBezTo>
                  <a:cubicBezTo>
                    <a:pt x="1027358" y="853861"/>
                    <a:pt x="927177" y="773559"/>
                    <a:pt x="1029428" y="841726"/>
                  </a:cubicBezTo>
                  <a:cubicBezTo>
                    <a:pt x="1044839" y="864842"/>
                    <a:pt x="1075148" y="901618"/>
                    <a:pt x="1075148" y="933166"/>
                  </a:cubicBezTo>
                  <a:cubicBezTo>
                    <a:pt x="1075148" y="949230"/>
                    <a:pt x="1064321" y="963440"/>
                    <a:pt x="1059908" y="978886"/>
                  </a:cubicBezTo>
                  <a:cubicBezTo>
                    <a:pt x="1054154" y="999025"/>
                    <a:pt x="1049212" y="1019399"/>
                    <a:pt x="1044668" y="1039846"/>
                  </a:cubicBezTo>
                  <a:cubicBezTo>
                    <a:pt x="1035126" y="1082786"/>
                    <a:pt x="1022737" y="1171803"/>
                    <a:pt x="998948" y="1207486"/>
                  </a:cubicBezTo>
                  <a:cubicBezTo>
                    <a:pt x="988788" y="1222726"/>
                    <a:pt x="977555" y="1237303"/>
                    <a:pt x="968468" y="1253206"/>
                  </a:cubicBezTo>
                  <a:cubicBezTo>
                    <a:pt x="957196" y="1272931"/>
                    <a:pt x="952532" y="1296713"/>
                    <a:pt x="937988" y="1314166"/>
                  </a:cubicBezTo>
                  <a:cubicBezTo>
                    <a:pt x="926262" y="1328237"/>
                    <a:pt x="906339" y="1332920"/>
                    <a:pt x="892268" y="1344646"/>
                  </a:cubicBezTo>
                  <a:cubicBezTo>
                    <a:pt x="839310" y="1388778"/>
                    <a:pt x="846883" y="1389696"/>
                    <a:pt x="816068" y="1451326"/>
                  </a:cubicBezTo>
                  <a:cubicBezTo>
                    <a:pt x="719548" y="1446246"/>
                    <a:pt x="621603" y="1453376"/>
                    <a:pt x="526508" y="1436086"/>
                  </a:cubicBezTo>
                  <a:cubicBezTo>
                    <a:pt x="505303" y="1432231"/>
                    <a:pt x="485015" y="1411500"/>
                    <a:pt x="480788" y="1390366"/>
                  </a:cubicBezTo>
                  <a:cubicBezTo>
                    <a:pt x="473743" y="1355143"/>
                    <a:pt x="490948" y="1319246"/>
                    <a:pt x="496028" y="1283686"/>
                  </a:cubicBezTo>
                  <a:cubicBezTo>
                    <a:pt x="490948" y="1248126"/>
                    <a:pt x="495377" y="1209831"/>
                    <a:pt x="480788" y="1177006"/>
                  </a:cubicBezTo>
                  <a:cubicBezTo>
                    <a:pt x="474844" y="1163631"/>
                    <a:pt x="378669" y="1117870"/>
                    <a:pt x="374108" y="1116046"/>
                  </a:cubicBezTo>
                  <a:cubicBezTo>
                    <a:pt x="344277" y="1104114"/>
                    <a:pt x="313148" y="1095726"/>
                    <a:pt x="282668" y="1085566"/>
                  </a:cubicBezTo>
                  <a:cubicBezTo>
                    <a:pt x="186045" y="1053358"/>
                    <a:pt x="235655" y="1061248"/>
                    <a:pt x="160748" y="1039846"/>
                  </a:cubicBezTo>
                  <a:cubicBezTo>
                    <a:pt x="110529" y="1025498"/>
                    <a:pt x="75966" y="1019842"/>
                    <a:pt x="23588" y="1009366"/>
                  </a:cubicBezTo>
                  <a:cubicBezTo>
                    <a:pt x="2180" y="880918"/>
                    <a:pt x="0" y="915399"/>
                    <a:pt x="23588" y="750286"/>
                  </a:cubicBezTo>
                  <a:cubicBezTo>
                    <a:pt x="25860" y="734383"/>
                    <a:pt x="28965" y="717246"/>
                    <a:pt x="38828" y="704566"/>
                  </a:cubicBezTo>
                  <a:cubicBezTo>
                    <a:pt x="95039" y="632295"/>
                    <a:pt x="114875" y="623388"/>
                    <a:pt x="175988" y="582646"/>
                  </a:cubicBezTo>
                  <a:cubicBezTo>
                    <a:pt x="191399" y="559530"/>
                    <a:pt x="221708" y="522754"/>
                    <a:pt x="221708" y="491206"/>
                  </a:cubicBezTo>
                  <a:cubicBezTo>
                    <a:pt x="221708" y="424971"/>
                    <a:pt x="206468" y="293086"/>
                    <a:pt x="206468" y="277846"/>
                  </a:cubicBezTo>
                  <a:close/>
                </a:path>
              </a:pathLst>
            </a:cu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62800" y="4238017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54752" y="5376024"/>
              <a:ext cx="3852836" cy="1116216"/>
            </a:xfrm>
            <a:custGeom>
              <a:avLst/>
              <a:gdLst>
                <a:gd name="connsiteX0" fmla="*/ 1303888 w 3852836"/>
                <a:gd name="connsiteY0" fmla="*/ 18936 h 1116216"/>
                <a:gd name="connsiteX1" fmla="*/ 1303888 w 3852836"/>
                <a:gd name="connsiteY1" fmla="*/ 18936 h 1116216"/>
                <a:gd name="connsiteX2" fmla="*/ 1166728 w 3852836"/>
                <a:gd name="connsiteY2" fmla="*/ 64656 h 1116216"/>
                <a:gd name="connsiteX3" fmla="*/ 831448 w 3852836"/>
                <a:gd name="connsiteY3" fmla="*/ 79896 h 1116216"/>
                <a:gd name="connsiteX4" fmla="*/ 755248 w 3852836"/>
                <a:gd name="connsiteY4" fmla="*/ 95136 h 1116216"/>
                <a:gd name="connsiteX5" fmla="*/ 694288 w 3852836"/>
                <a:gd name="connsiteY5" fmla="*/ 125616 h 1116216"/>
                <a:gd name="connsiteX6" fmla="*/ 602848 w 3852836"/>
                <a:gd name="connsiteY6" fmla="*/ 171336 h 1116216"/>
                <a:gd name="connsiteX7" fmla="*/ 511408 w 3852836"/>
                <a:gd name="connsiteY7" fmla="*/ 262776 h 1116216"/>
                <a:gd name="connsiteX8" fmla="*/ 419968 w 3852836"/>
                <a:gd name="connsiteY8" fmla="*/ 354216 h 1116216"/>
                <a:gd name="connsiteX9" fmla="*/ 359008 w 3852836"/>
                <a:gd name="connsiteY9" fmla="*/ 384696 h 1116216"/>
                <a:gd name="connsiteX10" fmla="*/ 313288 w 3852836"/>
                <a:gd name="connsiteY10" fmla="*/ 415176 h 1116216"/>
                <a:gd name="connsiteX11" fmla="*/ 267568 w 3852836"/>
                <a:gd name="connsiteY11" fmla="*/ 460896 h 1116216"/>
                <a:gd name="connsiteX12" fmla="*/ 160888 w 3852836"/>
                <a:gd name="connsiteY12" fmla="*/ 537096 h 1116216"/>
                <a:gd name="connsiteX13" fmla="*/ 54208 w 3852836"/>
                <a:gd name="connsiteY13" fmla="*/ 567576 h 1116216"/>
                <a:gd name="connsiteX14" fmla="*/ 8488 w 3852836"/>
                <a:gd name="connsiteY14" fmla="*/ 582816 h 1116216"/>
                <a:gd name="connsiteX15" fmla="*/ 23728 w 3852836"/>
                <a:gd name="connsiteY15" fmla="*/ 750456 h 1116216"/>
                <a:gd name="connsiteX16" fmla="*/ 160888 w 3852836"/>
                <a:gd name="connsiteY16" fmla="*/ 826656 h 1116216"/>
                <a:gd name="connsiteX17" fmla="*/ 221848 w 3852836"/>
                <a:gd name="connsiteY17" fmla="*/ 857136 h 1116216"/>
                <a:gd name="connsiteX18" fmla="*/ 267568 w 3852836"/>
                <a:gd name="connsiteY18" fmla="*/ 887616 h 1116216"/>
                <a:gd name="connsiteX19" fmla="*/ 374248 w 3852836"/>
                <a:gd name="connsiteY19" fmla="*/ 902856 h 1116216"/>
                <a:gd name="connsiteX20" fmla="*/ 572368 w 3852836"/>
                <a:gd name="connsiteY20" fmla="*/ 1009536 h 1116216"/>
                <a:gd name="connsiteX21" fmla="*/ 709528 w 3852836"/>
                <a:gd name="connsiteY21" fmla="*/ 1024776 h 1116216"/>
                <a:gd name="connsiteX22" fmla="*/ 968608 w 3852836"/>
                <a:gd name="connsiteY22" fmla="*/ 1070496 h 1116216"/>
                <a:gd name="connsiteX23" fmla="*/ 1029568 w 3852836"/>
                <a:gd name="connsiteY23" fmla="*/ 1085736 h 1116216"/>
                <a:gd name="connsiteX24" fmla="*/ 2385928 w 3852836"/>
                <a:gd name="connsiteY24" fmla="*/ 1100976 h 1116216"/>
                <a:gd name="connsiteX25" fmla="*/ 2675488 w 3852836"/>
                <a:gd name="connsiteY25" fmla="*/ 1116216 h 1116216"/>
                <a:gd name="connsiteX26" fmla="*/ 3041248 w 3852836"/>
                <a:gd name="connsiteY26" fmla="*/ 1100976 h 1116216"/>
                <a:gd name="connsiteX27" fmla="*/ 3102208 w 3852836"/>
                <a:gd name="connsiteY27" fmla="*/ 1085736 h 1116216"/>
                <a:gd name="connsiteX28" fmla="*/ 3361288 w 3852836"/>
                <a:gd name="connsiteY28" fmla="*/ 1070496 h 1116216"/>
                <a:gd name="connsiteX29" fmla="*/ 3589888 w 3852836"/>
                <a:gd name="connsiteY29" fmla="*/ 1055256 h 1116216"/>
                <a:gd name="connsiteX30" fmla="*/ 3681328 w 3852836"/>
                <a:gd name="connsiteY30" fmla="*/ 979056 h 1116216"/>
                <a:gd name="connsiteX31" fmla="*/ 3620368 w 3852836"/>
                <a:gd name="connsiteY31" fmla="*/ 262776 h 1116216"/>
                <a:gd name="connsiteX32" fmla="*/ 3574648 w 3852836"/>
                <a:gd name="connsiteY32" fmla="*/ 201816 h 1116216"/>
                <a:gd name="connsiteX33" fmla="*/ 3361288 w 3852836"/>
                <a:gd name="connsiteY33" fmla="*/ 156096 h 1116216"/>
                <a:gd name="connsiteX34" fmla="*/ 1837288 w 3852836"/>
                <a:gd name="connsiteY34" fmla="*/ 140856 h 1116216"/>
                <a:gd name="connsiteX35" fmla="*/ 1623928 w 3852836"/>
                <a:gd name="connsiteY35" fmla="*/ 95136 h 1116216"/>
                <a:gd name="connsiteX36" fmla="*/ 1578208 w 3852836"/>
                <a:gd name="connsiteY36" fmla="*/ 79896 h 1116216"/>
                <a:gd name="connsiteX37" fmla="*/ 1395328 w 3852836"/>
                <a:gd name="connsiteY37" fmla="*/ 49416 h 1116216"/>
                <a:gd name="connsiteX38" fmla="*/ 1197208 w 3852836"/>
                <a:gd name="connsiteY38" fmla="*/ 3696 h 1116216"/>
                <a:gd name="connsiteX39" fmla="*/ 1151488 w 3852836"/>
                <a:gd name="connsiteY39" fmla="*/ 3696 h 1116216"/>
                <a:gd name="connsiteX40" fmla="*/ 1151488 w 3852836"/>
                <a:gd name="connsiteY40" fmla="*/ 3696 h 11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52836" h="1116216">
                  <a:moveTo>
                    <a:pt x="1303888" y="18936"/>
                  </a:moveTo>
                  <a:lnTo>
                    <a:pt x="1303888" y="18936"/>
                  </a:lnTo>
                  <a:cubicBezTo>
                    <a:pt x="1258168" y="34176"/>
                    <a:pt x="1214525" y="58489"/>
                    <a:pt x="1166728" y="64656"/>
                  </a:cubicBezTo>
                  <a:cubicBezTo>
                    <a:pt x="1055772" y="78973"/>
                    <a:pt x="943018" y="71632"/>
                    <a:pt x="831448" y="79896"/>
                  </a:cubicBezTo>
                  <a:cubicBezTo>
                    <a:pt x="805616" y="81809"/>
                    <a:pt x="780648" y="90056"/>
                    <a:pt x="755248" y="95136"/>
                  </a:cubicBezTo>
                  <a:cubicBezTo>
                    <a:pt x="734928" y="105296"/>
                    <a:pt x="715170" y="116667"/>
                    <a:pt x="694288" y="125616"/>
                  </a:cubicBezTo>
                  <a:cubicBezTo>
                    <a:pt x="643155" y="147530"/>
                    <a:pt x="648294" y="130939"/>
                    <a:pt x="602848" y="171336"/>
                  </a:cubicBezTo>
                  <a:cubicBezTo>
                    <a:pt x="570631" y="199974"/>
                    <a:pt x="541888" y="232296"/>
                    <a:pt x="511408" y="262776"/>
                  </a:cubicBezTo>
                  <a:lnTo>
                    <a:pt x="419968" y="354216"/>
                  </a:lnTo>
                  <a:cubicBezTo>
                    <a:pt x="403904" y="370280"/>
                    <a:pt x="378733" y="373424"/>
                    <a:pt x="359008" y="384696"/>
                  </a:cubicBezTo>
                  <a:cubicBezTo>
                    <a:pt x="343105" y="393783"/>
                    <a:pt x="327359" y="403450"/>
                    <a:pt x="313288" y="415176"/>
                  </a:cubicBezTo>
                  <a:cubicBezTo>
                    <a:pt x="296731" y="428974"/>
                    <a:pt x="283932" y="446870"/>
                    <a:pt x="267568" y="460896"/>
                  </a:cubicBezTo>
                  <a:cubicBezTo>
                    <a:pt x="257904" y="469180"/>
                    <a:pt x="180186" y="527447"/>
                    <a:pt x="160888" y="537096"/>
                  </a:cubicBezTo>
                  <a:cubicBezTo>
                    <a:pt x="136528" y="549276"/>
                    <a:pt x="76995" y="561065"/>
                    <a:pt x="54208" y="567576"/>
                  </a:cubicBezTo>
                  <a:cubicBezTo>
                    <a:pt x="38762" y="571989"/>
                    <a:pt x="23728" y="577736"/>
                    <a:pt x="8488" y="582816"/>
                  </a:cubicBezTo>
                  <a:cubicBezTo>
                    <a:pt x="13568" y="638696"/>
                    <a:pt x="0" y="699610"/>
                    <a:pt x="23728" y="750456"/>
                  </a:cubicBezTo>
                  <a:cubicBezTo>
                    <a:pt x="48479" y="803494"/>
                    <a:pt x="115522" y="807213"/>
                    <a:pt x="160888" y="826656"/>
                  </a:cubicBezTo>
                  <a:cubicBezTo>
                    <a:pt x="181770" y="835605"/>
                    <a:pt x="202123" y="845864"/>
                    <a:pt x="221848" y="857136"/>
                  </a:cubicBezTo>
                  <a:cubicBezTo>
                    <a:pt x="237751" y="866223"/>
                    <a:pt x="250024" y="882353"/>
                    <a:pt x="267568" y="887616"/>
                  </a:cubicBezTo>
                  <a:cubicBezTo>
                    <a:pt x="301974" y="897938"/>
                    <a:pt x="338688" y="897776"/>
                    <a:pt x="374248" y="902856"/>
                  </a:cubicBezTo>
                  <a:cubicBezTo>
                    <a:pt x="392668" y="913382"/>
                    <a:pt x="542351" y="1001531"/>
                    <a:pt x="572368" y="1009536"/>
                  </a:cubicBezTo>
                  <a:cubicBezTo>
                    <a:pt x="616816" y="1021389"/>
                    <a:pt x="663808" y="1019696"/>
                    <a:pt x="709528" y="1024776"/>
                  </a:cubicBezTo>
                  <a:cubicBezTo>
                    <a:pt x="837796" y="1088910"/>
                    <a:pt x="724322" y="1041757"/>
                    <a:pt x="968608" y="1070496"/>
                  </a:cubicBezTo>
                  <a:cubicBezTo>
                    <a:pt x="989410" y="1072943"/>
                    <a:pt x="1008627" y="1085286"/>
                    <a:pt x="1029568" y="1085736"/>
                  </a:cubicBezTo>
                  <a:cubicBezTo>
                    <a:pt x="1481612" y="1095457"/>
                    <a:pt x="1933808" y="1095896"/>
                    <a:pt x="2385928" y="1100976"/>
                  </a:cubicBezTo>
                  <a:cubicBezTo>
                    <a:pt x="2482448" y="1106056"/>
                    <a:pt x="2578834" y="1116216"/>
                    <a:pt x="2675488" y="1116216"/>
                  </a:cubicBezTo>
                  <a:cubicBezTo>
                    <a:pt x="2797514" y="1116216"/>
                    <a:pt x="2919532" y="1109670"/>
                    <a:pt x="3041248" y="1100976"/>
                  </a:cubicBezTo>
                  <a:cubicBezTo>
                    <a:pt x="3062140" y="1099484"/>
                    <a:pt x="3081357" y="1087722"/>
                    <a:pt x="3102208" y="1085736"/>
                  </a:cubicBezTo>
                  <a:cubicBezTo>
                    <a:pt x="3188328" y="1077534"/>
                    <a:pt x="3274947" y="1075892"/>
                    <a:pt x="3361288" y="1070496"/>
                  </a:cubicBezTo>
                  <a:lnTo>
                    <a:pt x="3589888" y="1055256"/>
                  </a:lnTo>
                  <a:cubicBezTo>
                    <a:pt x="3604392" y="1045587"/>
                    <a:pt x="3680490" y="999172"/>
                    <a:pt x="3681328" y="979056"/>
                  </a:cubicBezTo>
                  <a:cubicBezTo>
                    <a:pt x="3709450" y="304124"/>
                    <a:pt x="3852836" y="417754"/>
                    <a:pt x="3620368" y="262776"/>
                  </a:cubicBezTo>
                  <a:cubicBezTo>
                    <a:pt x="3605128" y="242456"/>
                    <a:pt x="3595782" y="215905"/>
                    <a:pt x="3574648" y="201816"/>
                  </a:cubicBezTo>
                  <a:cubicBezTo>
                    <a:pt x="3531183" y="172840"/>
                    <a:pt x="3404402" y="156894"/>
                    <a:pt x="3361288" y="156096"/>
                  </a:cubicBezTo>
                  <a:lnTo>
                    <a:pt x="1837288" y="140856"/>
                  </a:lnTo>
                  <a:cubicBezTo>
                    <a:pt x="1726069" y="113051"/>
                    <a:pt x="1796867" y="129724"/>
                    <a:pt x="1623928" y="95136"/>
                  </a:cubicBezTo>
                  <a:cubicBezTo>
                    <a:pt x="1608176" y="91986"/>
                    <a:pt x="1593960" y="83046"/>
                    <a:pt x="1578208" y="79896"/>
                  </a:cubicBezTo>
                  <a:cubicBezTo>
                    <a:pt x="1517607" y="67776"/>
                    <a:pt x="1455929" y="61536"/>
                    <a:pt x="1395328" y="49416"/>
                  </a:cubicBezTo>
                  <a:cubicBezTo>
                    <a:pt x="1278051" y="25961"/>
                    <a:pt x="1344258" y="40458"/>
                    <a:pt x="1197208" y="3696"/>
                  </a:cubicBezTo>
                  <a:cubicBezTo>
                    <a:pt x="1182423" y="0"/>
                    <a:pt x="1166728" y="3696"/>
                    <a:pt x="1151488" y="3696"/>
                  </a:cubicBezTo>
                  <a:lnTo>
                    <a:pt x="1151488" y="3696"/>
                  </a:lnTo>
                </a:path>
              </a:pathLst>
            </a:custGeom>
            <a:solidFill>
              <a:srgbClr val="FFCC99"/>
            </a:solidFill>
            <a:ln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43400" y="228600"/>
              <a:ext cx="1800200" cy="1440160"/>
            </a:xfrm>
            <a:prstGeom prst="triangle">
              <a:avLst/>
            </a:prstGeom>
            <a:blipFill>
              <a:blip r:embed="rId2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9600" y="838200"/>
              <a:ext cx="16738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Бермудский</a:t>
              </a:r>
            </a:p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 треугольник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6582" y="1052736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О-в Воодушевления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00" y="76200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О-в Грусти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4293096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О-в Ожидания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2120" y="3284984"/>
              <a:ext cx="1649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О-в Тревоги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4941168"/>
              <a:ext cx="2888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О-в Неопределенности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5181600"/>
              <a:ext cx="212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О-в Недоумения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3200400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О-в Радости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5949280"/>
              <a:ext cx="2246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О-в Наслаждения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0621" y="2996952"/>
              <a:ext cx="227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>
                  <a:solidFill>
                    <a:srgbClr val="002060"/>
                  </a:solidFill>
                  <a:latin typeface="Comic Sans MS" pitchFamily="66" charset="0"/>
                </a:rPr>
                <a:t>О-в.Удовольствия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1840" y="2348880"/>
              <a:ext cx="2343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Comic Sans MS" pitchFamily="66" charset="0"/>
                </a:rPr>
                <a:t>О-в Просветления</a:t>
              </a:r>
            </a:p>
          </p:txBody>
        </p:sp>
        <p:pic>
          <p:nvPicPr>
            <p:cNvPr id="24" name="Рисунок 23" descr="КОРАБЛИКИ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tretch>
              <a:fillRect/>
            </a:stretch>
          </p:blipFill>
          <p:spPr>
            <a:xfrm>
              <a:off x="2339752" y="3645024"/>
              <a:ext cx="1152128" cy="1064297"/>
            </a:xfrm>
            <a:prstGeom prst="rect">
              <a:avLst/>
            </a:prstGeom>
          </p:spPr>
        </p:pic>
        <p:pic>
          <p:nvPicPr>
            <p:cNvPr id="25" name="Рисунок 24" descr="1250473979_korabli_raskraska-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t="64700" r="53642"/>
            <a:stretch>
              <a:fillRect/>
            </a:stretch>
          </p:blipFill>
          <p:spPr>
            <a:xfrm flipH="1">
              <a:off x="6444208" y="1916832"/>
              <a:ext cx="1127819" cy="1040042"/>
            </a:xfrm>
            <a:prstGeom prst="rect">
              <a:avLst/>
            </a:prstGeom>
          </p:spPr>
        </p:pic>
        <p:pic>
          <p:nvPicPr>
            <p:cNvPr id="26" name="Рисунок 25" descr="1250473979_korabli_raskraska-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57284" b="61550"/>
            <a:stretch>
              <a:fillRect/>
            </a:stretch>
          </p:blipFill>
          <p:spPr>
            <a:xfrm>
              <a:off x="1907704" y="1628800"/>
              <a:ext cx="1008112" cy="1049231"/>
            </a:xfrm>
            <a:prstGeom prst="rect">
              <a:avLst/>
            </a:prstGeom>
          </p:spPr>
        </p:pic>
      </p:grp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Клименко Л.В. группа №10 тренер Нурпеисова А.Т.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357166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«Зарядка».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4500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Предлагаем через выполнение определенных движений дать рефлексивную оценку. Могут быть предложены следующие движения: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присесть на корточки - очень низкая оценка, нега­тивное отношение;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присесть, немного согнув ноги в коленях, - невысокая оценка, безразличное отношение;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обычная поза стоя, руки по швам - удовлетворитель­ная оценка, спокойное отношение;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поднять руки в локтях - хорошая оценка, позитив­ное отношение;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поднять руки вверх, хлопая в ладоши, подняться на цыпочки - очень высокая оценка, восторженное отноше­ние.</a:t>
            </a:r>
          </a:p>
        </p:txBody>
      </p:sp>
      <p:pic>
        <p:nvPicPr>
          <p:cNvPr id="5" name="Picture 2" descr="G:\3668703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7166"/>
            <a:ext cx="1428760" cy="1156096"/>
          </a:xfrm>
          <a:prstGeom prst="rect">
            <a:avLst/>
          </a:prstGeom>
          <a:noFill/>
        </p:spPr>
      </p:pic>
      <p:pic>
        <p:nvPicPr>
          <p:cNvPr id="6" name="Рисунок 5" descr="0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357298"/>
            <a:ext cx="1554913" cy="1360548"/>
          </a:xfrm>
          <a:prstGeom prst="rect">
            <a:avLst/>
          </a:prstGeom>
        </p:spPr>
      </p:pic>
      <p:pic>
        <p:nvPicPr>
          <p:cNvPr id="7" name="Рисунок 6" descr="7_5_137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3" y="2357430"/>
            <a:ext cx="1036281" cy="1000132"/>
          </a:xfrm>
          <a:prstGeom prst="rect">
            <a:avLst/>
          </a:prstGeom>
        </p:spPr>
      </p:pic>
      <p:pic>
        <p:nvPicPr>
          <p:cNvPr id="8" name="Рисунок 7" descr="36_7_2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3429000"/>
            <a:ext cx="1096888" cy="1096888"/>
          </a:xfrm>
          <a:prstGeom prst="rect">
            <a:avLst/>
          </a:prstGeom>
        </p:spPr>
      </p:pic>
      <p:pic>
        <p:nvPicPr>
          <p:cNvPr id="9" name="Рисунок 8" descr="3169509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956" y="4286256"/>
            <a:ext cx="1366088" cy="11906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</a:t>
            </a:r>
            <a:r>
              <a:rPr lang="ru-RU" sz="3600" b="1" i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Плюс-минус-интересно</a:t>
            </a:r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9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упражнение можно выполнять как устно, так и письменно, в зависимости от наличия времени. Для письменного выполнения предлагается заполнить таблицу из трех граф. В графу «П» - «плюс»- записывается все, что понравилось на уроке, информация и формы работы,  которые вызвали положительные эмоции, либо, по мнению ученика, могут быть ему полезны для достижения каких-то целей. В графу «М» - «минус»- записывается 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. В графу «И» - «интересно»- учащиеся вписывают все любопытные факты, о которых узнали на уроке, что бы еще хотелось узнать по данной проблеме, вопросы к учителю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4714884"/>
          <a:ext cx="4357718" cy="1143008"/>
        </p:xfrm>
        <a:graphic>
          <a:graphicData uri="http://schemas.openxmlformats.org/drawingml/2006/table">
            <a:tbl>
              <a:tblPr/>
              <a:tblGrid>
                <a:gridCol w="1452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2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8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Плюс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Минус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Интересно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43702" y="4495800"/>
            <a:ext cx="1583938" cy="170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4897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6429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Школьникам предлагается небольшая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анкета,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наполнение которой можно менять, дополнять в зависимости от того, на какие элементы урока обращается особое внимание. Можно попросить обучающихся аргументировать свой ответ.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714620"/>
          <a:ext cx="5572164" cy="35719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86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1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Домашнее задание мне кажется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устал / </a:t>
                      </a:r>
                      <a:r>
                        <a:rPr lang="ru-RU" sz="1600" b="1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устал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интересным / неинтересным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5707211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8447" y="2643182"/>
            <a:ext cx="1812215" cy="16430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00175" y="1238250"/>
            <a:ext cx="6172200" cy="914400"/>
          </a:xfrm>
        </p:spPr>
        <p:txBody>
          <a:bodyPr/>
          <a:lstStyle/>
          <a:p>
            <a:r>
              <a:rPr lang="ru-RU" altLang="ru-RU" sz="4000" dirty="0">
                <a:latin typeface="Times New Roman" pitchFamily="18" charset="0"/>
                <a:cs typeface="Times New Roman" pitchFamily="18" charset="0"/>
              </a:rPr>
              <a:t>Что такое оценивание</a:t>
            </a:r>
            <a:r>
              <a:rPr lang="ru-RU" altLang="ru-RU" sz="36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857364"/>
            <a:ext cx="8358247" cy="4572032"/>
          </a:xfrm>
        </p:spPr>
        <p:txBody>
          <a:bodyPr>
            <a:normAutofit lnSpcReduction="10000"/>
          </a:bodyPr>
          <a:lstStyle/>
          <a:p>
            <a:endParaRPr lang="ru-RU" altLang="ru-RU" sz="2400" dirty="0"/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Оценивание в переводе с латинского означает «сидеть </a:t>
            </a:r>
            <a:r>
              <a:rPr lang="ru-RU" altLang="ru-RU" sz="2800" b="1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». При оценивании мы сидим </a:t>
            </a:r>
            <a:r>
              <a:rPr lang="ru-RU" altLang="ru-RU" sz="2800" b="1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учеником. Мы делаем это </a:t>
            </a:r>
            <a:r>
              <a:rPr lang="ru-RU" altLang="ru-RU" sz="2800" b="1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ним и </a:t>
            </a:r>
            <a:r>
              <a:rPr lang="ru-RU" altLang="ru-RU" sz="2800" b="1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него. А не просто применяем </a:t>
            </a:r>
            <a:r>
              <a:rPr lang="ru-RU" altLang="ru-RU" sz="2800" b="1" i="1" dirty="0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ученику процедуру. 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Грин, 1999 </a:t>
            </a:r>
          </a:p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Оценивание – это формальные и неформальные процессы, используемые учителями и обучающимися для сбора доказательств с целью развития обучения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Блэк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и Уильям, 1998</a:t>
            </a:r>
          </a:p>
          <a:p>
            <a:pPr algn="r">
              <a:buFont typeface="Wingdings" pitchFamily="2" charset="2"/>
              <a:buNone/>
            </a:pPr>
            <a:endParaRPr lang="ru-RU" altLang="ru-RU" sz="24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57300" y="201946"/>
            <a:ext cx="6457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Оценка  – определение ценности или значимости чего-нибудь.</a:t>
            </a:r>
          </a:p>
          <a:p>
            <a:pPr algn="r">
              <a:buFont typeface="Wingdings" pitchFamily="2" charset="2"/>
              <a:buNone/>
            </a:pPr>
            <a:endParaRPr lang="ru-RU" alt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Большой толковый психологический словарь</a:t>
            </a:r>
          </a:p>
        </p:txBody>
      </p:sp>
    </p:spTree>
    <p:extLst>
      <p:ext uri="{BB962C8B-B14F-4D97-AF65-F5344CB8AC3E}">
        <p14:creationId xmlns="" xmlns:p14="http://schemas.microsoft.com/office/powerpoint/2010/main" val="886364401"/>
      </p:ext>
    </p:extLst>
  </p:cSld>
  <p:clrMapOvr>
    <a:masterClrMapping/>
  </p:clrMapOvr>
  <p:transition spd="slow"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Вопросы, требующие многовариантных ответов: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71612"/>
            <a:ext cx="6000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было трудно?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открыли, узнали на уроке?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Оправдались ли ваши ожидания от урока?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вы взяли с сегодняшнего урока?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чем заставил задуматься урок?</a:t>
            </a:r>
          </a:p>
        </p:txBody>
      </p:sp>
      <p:pic>
        <p:nvPicPr>
          <p:cNvPr id="4" name="Рисунок 3" descr="23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51449" r="43088"/>
          <a:stretch>
            <a:fillRect/>
          </a:stretch>
        </p:blipFill>
        <p:spPr>
          <a:xfrm>
            <a:off x="6000760" y="1403426"/>
            <a:ext cx="2357454" cy="24223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4950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</a:t>
            </a:r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Благодарю…</a:t>
            </a:r>
            <a:r>
              <a:rPr lang="ru-RU" sz="36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урока учитель предлагает каждому ученику выбрать только одного из ребят, кому хочется сказать спасибо за сотрудничество и пояснить, в чем именно это сотрудничество проявилось. Учителя из числа выбираемых следует исключить. Благодарственное слово педагога является завершающим. При этом он выбирает тех, кому досталось наименьшее количество комплиментов, стараясь найти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убеди-тельные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 признательности и этому участнику событий.</a:t>
            </a:r>
          </a:p>
        </p:txBody>
      </p:sp>
      <p:pic>
        <p:nvPicPr>
          <p:cNvPr id="4" name="Рисунок 3" descr="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14290"/>
            <a:ext cx="1295400" cy="1147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«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r>
              <a:rPr lang="ru-RU" sz="3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1" y="1285860"/>
            <a:ext cx="314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 удовольствие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500306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Ничего не       понял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785786" y="3675222"/>
            <a:ext cx="3208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Удивился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798925" y="1291127"/>
            <a:ext cx="2463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 что-то новое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2500307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Узнал что-то новое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214810" y="3843863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Расстроился</a:t>
            </a:r>
          </a:p>
        </p:txBody>
      </p:sp>
      <p:pic>
        <p:nvPicPr>
          <p:cNvPr id="10" name="Picture 2" descr="G:\solnyshk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1951" y="2000240"/>
            <a:ext cx="1343449" cy="1404515"/>
          </a:xfrm>
          <a:prstGeom prst="rect">
            <a:avLst/>
          </a:prstGeom>
          <a:noFill/>
        </p:spPr>
      </p:pic>
      <p:pic>
        <p:nvPicPr>
          <p:cNvPr id="12" name="Рисунок 11" descr="1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3" y="4286256"/>
            <a:ext cx="2746914" cy="18118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7"/>
            <a:ext cx="5286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1 фразу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соседа по парте: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857364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молодец.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доволен твоей работой на уроке.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мог бы поработать лучше.</a:t>
            </a:r>
            <a:endParaRPr lang="ru-RU" sz="360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Запустите корабль в море Знаний.»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142984"/>
            <a:ext cx="59293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ребята, которые считают, что хорошо усвоили тему,      помещают свой кораблик в море, а те, кто не уверен в этом,    остаются в заливе правил.</a:t>
            </a:r>
            <a:endParaRPr lang="ru-RU" sz="3200" dirty="0"/>
          </a:p>
        </p:txBody>
      </p:sp>
      <p:sp>
        <p:nvSpPr>
          <p:cNvPr id="4" name="Капля 3"/>
          <p:cNvSpPr/>
          <p:nvPr/>
        </p:nvSpPr>
        <p:spPr>
          <a:xfrm>
            <a:off x="1071538" y="4214818"/>
            <a:ext cx="2438400" cy="2133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Море знаний</a:t>
            </a:r>
          </a:p>
        </p:txBody>
      </p:sp>
      <p:pic>
        <p:nvPicPr>
          <p:cNvPr id="5" name="Рисунок 4" descr="КОРАБЛИКИ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1285852" y="3714752"/>
            <a:ext cx="1448007" cy="858764"/>
          </a:xfrm>
          <a:prstGeom prst="rect">
            <a:avLst/>
          </a:prstGeom>
        </p:spPr>
      </p:pic>
      <p:pic>
        <p:nvPicPr>
          <p:cNvPr id="6" name="Рисунок 5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57284" b="61550"/>
          <a:stretch>
            <a:fillRect/>
          </a:stretch>
        </p:blipFill>
        <p:spPr>
          <a:xfrm>
            <a:off x="3786182" y="3786190"/>
            <a:ext cx="1452906" cy="1512167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rot="16350378">
            <a:off x="5758193" y="3738641"/>
            <a:ext cx="1953967" cy="219060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Залив правил</a:t>
            </a:r>
          </a:p>
        </p:txBody>
      </p:sp>
      <p:pic>
        <p:nvPicPr>
          <p:cNvPr id="8" name="Рисунок 7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t="64700" r="53642"/>
          <a:stretch>
            <a:fillRect/>
          </a:stretch>
        </p:blipFill>
        <p:spPr>
          <a:xfrm flipH="1">
            <a:off x="6143636" y="3214686"/>
            <a:ext cx="1333520" cy="11572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«Чемодан, мясорубка, корзина»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285860"/>
            <a:ext cx="60007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что пригодится в дальнейшем</a:t>
            </a: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 переработаю</a:t>
            </a: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выброшу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hemod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1619250" cy="1619250"/>
          </a:xfrm>
          <a:prstGeom prst="rect">
            <a:avLst/>
          </a:prstGeom>
        </p:spPr>
      </p:pic>
      <p:pic>
        <p:nvPicPr>
          <p:cNvPr id="7" name="Рисунок 6" descr="image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276600"/>
            <a:ext cx="1714528" cy="1219200"/>
          </a:xfrm>
          <a:prstGeom prst="rect">
            <a:avLst/>
          </a:prstGeom>
        </p:spPr>
      </p:pic>
      <p:pic>
        <p:nvPicPr>
          <p:cNvPr id="8" name="Рисунок 7" descr="img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7" y="4724400"/>
            <a:ext cx="1556029" cy="15621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85818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«Весы настроения».</a:t>
            </a:r>
            <a:r>
              <a:rPr lang="ru-RU" sz="10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Слева на картинке- хмурый день, тучи, дождь.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Справа солнце, безоблачное небо. В зависимости от того,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«солнечное» или «дождливое» настроение, чаши весов в конце дня отклоняются влево или вправо. При этом внизу, в секторе,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которого они отклонились маятник, отмечается число и причина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ojd-[4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929066"/>
            <a:ext cx="1752600" cy="234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previe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429000"/>
            <a:ext cx="2743200" cy="2269375"/>
          </a:xfrm>
          <a:prstGeom prst="rect">
            <a:avLst/>
          </a:prstGeom>
        </p:spPr>
      </p:pic>
      <p:pic>
        <p:nvPicPr>
          <p:cNvPr id="5" name="Picture 2" descr="G:\solnyshk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352800"/>
            <a:ext cx="1643082" cy="1717768"/>
          </a:xfrm>
          <a:prstGeom prst="rect">
            <a:avLst/>
          </a:prstGeom>
          <a:noFill/>
        </p:spPr>
      </p:pic>
      <p:pic>
        <p:nvPicPr>
          <p:cNvPr id="6" name="Рисунок 5" descr="image_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4786322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3" y="1357298"/>
            <a:ext cx="8072494" cy="500066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8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самооценки зависят взаимоотношения человека с окружающими, его критичность, требовательность к себе, отношение к успехам и неудачам. У младших школьников бывает адекватная, заниженная и завышенная самооценка. </a:t>
            </a:r>
          </a:p>
          <a:p>
            <a:r>
              <a:rPr lang="ru-RU" sz="8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о том, что </a:t>
            </a:r>
            <a:r>
              <a:rPr lang="ru-RU" sz="8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самооценивание</a:t>
            </a:r>
            <a:r>
              <a:rPr lang="ru-RU" sz="8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разработано для того, чтобы «поймать» учащегося на том, чего он не знает </a:t>
            </a:r>
          </a:p>
          <a:p>
            <a:r>
              <a:rPr lang="ru-RU" sz="8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Незнание современных принципов и методов </a:t>
            </a:r>
            <a:r>
              <a:rPr lang="ru-RU" sz="8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sz="8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создаёт трудности в принятии решения как оценивать</a:t>
            </a:r>
          </a:p>
          <a:p>
            <a:r>
              <a:rPr lang="ru-RU" sz="8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Путаница в понимании различий между самооценкой ученика и оцениванием учителя</a:t>
            </a:r>
          </a:p>
          <a:p>
            <a:r>
              <a:rPr lang="ru-RU" sz="8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Ожидание, что ученики сами поймут, как проводить самооценку</a:t>
            </a:r>
          </a:p>
          <a:p>
            <a:r>
              <a:rPr lang="ru-RU" sz="8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Уверенность в том, что система контроля разработана только для итогового </a:t>
            </a:r>
            <a:r>
              <a:rPr lang="ru-RU" sz="8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endParaRPr lang="ru-RU" sz="8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Трудности использования процессов </a:t>
            </a:r>
            <a:r>
              <a:rPr lang="ru-RU" sz="28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самооценивания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092878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4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преодолению трудностей</a:t>
            </a:r>
            <a:r>
              <a:rPr lang="ru-RU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4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AutoNum type="arabicPeriod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Изучить учебные программы и знать разницу между учебными целями и ожидаемыми результатами.</a:t>
            </a:r>
          </a:p>
          <a:p>
            <a:pPr marL="342900" indent="-342900">
              <a:buAutoNum type="arabicPeriod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Продумать критерии успешности, исходящие из цели.</a:t>
            </a:r>
          </a:p>
          <a:p>
            <a:pPr marL="342900" indent="-342900">
              <a:buAutoNum type="arabicPeriod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Применять современные принципы и методы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Систематически предоставлять ученикам возможность для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Пути преодоления.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Разрабатывать критерии оценивания совместно с учащимися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Подбирать критерии согласно характеру работ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Критерии должны быть заданы очень конкретно.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172200" cy="470338"/>
          </a:xfrm>
        </p:spPr>
        <p:txBody>
          <a:bodyPr>
            <a:noAutofit/>
          </a:bodyPr>
          <a:lstStyle/>
          <a:p>
            <a:r>
              <a:rPr lang="ru-RU" altLang="ru-RU" sz="3600" dirty="0"/>
              <a:t>Почему Вы оцениваете?</a:t>
            </a:r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571472" y="928670"/>
            <a:ext cx="8072494" cy="5572164"/>
          </a:xfrm>
        </p:spPr>
        <p:txBody>
          <a:bodyPr/>
          <a:lstStyle/>
          <a:p>
            <a:pPr marL="0" indent="17463" algn="ctr">
              <a:lnSpc>
                <a:spcPct val="90000"/>
              </a:lnSpc>
              <a:buNone/>
            </a:pPr>
            <a:r>
              <a:rPr lang="ru-RU" altLang="ru-RU" sz="2200" b="1" dirty="0"/>
              <a:t>Поддержать прогресс ученика. Помочь учителям и учащимся в совершенствовании процесса преподавания и учения.</a:t>
            </a:r>
          </a:p>
          <a:p>
            <a:pPr marL="0" indent="17463" algn="ctr">
              <a:lnSpc>
                <a:spcPct val="90000"/>
              </a:lnSpc>
              <a:buNone/>
            </a:pPr>
            <a:endParaRPr lang="ru-RU" altLang="ru-RU" sz="2200" b="1" dirty="0"/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/>
              <a:t>Как учится ученик и как лучше его обучать?</a:t>
            </a: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/>
              <a:t>Каковы сильные стороны ученика и как их можно развить?</a:t>
            </a: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/>
              <a:t>В чём ученик  испытывает трудности и как они могут быть преодолены? </a:t>
            </a:r>
          </a:p>
          <a:p>
            <a:pPr marL="0" indent="17463">
              <a:lnSpc>
                <a:spcPct val="90000"/>
              </a:lnSpc>
            </a:pPr>
            <a:endParaRPr lang="ru-RU" altLang="ru-RU" sz="2200" i="1" dirty="0"/>
          </a:p>
          <a:p>
            <a:pPr marL="0" indent="17463" algn="ctr">
              <a:lnSpc>
                <a:spcPct val="90000"/>
              </a:lnSpc>
              <a:buNone/>
            </a:pPr>
            <a:r>
              <a:rPr lang="ru-RU" altLang="ru-RU" sz="2200" b="1" dirty="0"/>
              <a:t>Джеймс и </a:t>
            </a:r>
            <a:r>
              <a:rPr lang="ru-RU" altLang="ru-RU" sz="2200" b="1" dirty="0" err="1"/>
              <a:t>Педдер</a:t>
            </a:r>
            <a:r>
              <a:rPr lang="ru-RU" altLang="ru-RU" sz="2200" b="1" dirty="0"/>
              <a:t> (2006) говорили о совокупности </a:t>
            </a:r>
            <a:r>
              <a:rPr lang="ru-RU" altLang="ru-RU" sz="2200" b="1" dirty="0" err="1"/>
              <a:t>распространенных</a:t>
            </a:r>
            <a:r>
              <a:rPr lang="ru-RU" altLang="ru-RU" sz="2200" b="1" dirty="0"/>
              <a:t> мнений об оценке обучения, описывая три фактора:</a:t>
            </a: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/>
              <a:t>Сделать обучение ясным</a:t>
            </a: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/>
              <a:t>Продвижение независимого обучения</a:t>
            </a: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/>
              <a:t>Ориентированность на производительность</a:t>
            </a:r>
          </a:p>
          <a:p>
            <a:pPr marL="0" indent="17463">
              <a:lnSpc>
                <a:spcPct val="90000"/>
              </a:lnSpc>
            </a:pPr>
            <a:endParaRPr lang="ru-RU" alt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984539"/>
      </p:ext>
    </p:extLst>
  </p:cSld>
  <p:clrMapOvr>
    <a:masterClrMapping/>
  </p:clrMapOvr>
  <p:transition spd="slow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929618" cy="157163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оценивание?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3286124"/>
            <a:ext cx="5429288" cy="13573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kern="0" dirty="0">
                <a:solidFill>
                  <a:srgbClr val="595959">
                    <a:lumMod val="50000"/>
                  </a:srgbClr>
                </a:solidFill>
                <a:latin typeface="Arial Narrow" panose="020B0606020202030204" pitchFamily="34" charset="0"/>
                <a:ea typeface="ＭＳ Ｐゴシック" pitchFamily="34" charset="-128"/>
              </a:rPr>
              <a:t> </a:t>
            </a:r>
            <a:endParaRPr lang="en-GB" sz="2800" kern="0" dirty="0">
              <a:solidFill>
                <a:srgbClr val="595959">
                  <a:lumMod val="50000"/>
                </a:srgbClr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97"/>
          <a:stretch/>
        </p:blipFill>
        <p:spPr bwMode="auto">
          <a:xfrm>
            <a:off x="4357686" y="3000371"/>
            <a:ext cx="3286148" cy="310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18110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1571612"/>
            <a:ext cx="8678768" cy="5169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7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7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оценивание </a:t>
            </a:r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7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  <a:ea typeface="Calibri"/>
                <a:cs typeface="Times New Roman" pitchFamily="18" charset="0"/>
              </a:rPr>
              <a:t>это вид оценивания, который проводится непрерывно, обеспечивает обратную связь между учеником и учителем и позволяет своевременно корректировать учебный процесс без выставления баллов и оценок. </a:t>
            </a:r>
            <a:endParaRPr lang="ru-RU" sz="7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6195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ru-RU" altLang="en-US" sz="3300" b="1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r>
              <a:rPr lang="ru-RU" altLang="en-US" sz="7400" b="1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Принципы ФО</a:t>
            </a:r>
            <a:r>
              <a:rPr lang="ru-RU" altLang="en-US" sz="5500" b="1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6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часть преподавания и обучения («оценивание для обучения»);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6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охват всех целей обучения (цели обучения конкретизированы в учебной программе и учебном плане по каждому предмету и классу);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60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безотметочное</a:t>
            </a:r>
            <a:r>
              <a:rPr lang="ru-RU" altLang="en-US" sz="6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оценивание;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sz="6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осуществляется в соответствии с критериями оценивания;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6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предоставление обратной связи о прогрессе каждого учащегося;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6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 для улучшения качества преподавания и обучения, улучшения учебной программы</a:t>
            </a:r>
            <a:r>
              <a:rPr lang="ru-RU" altLang="en-US" sz="45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ru-RU" altLang="en-US" sz="2900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91440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en-US" altLang="en-US" b="1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4367" y="260648"/>
            <a:ext cx="5525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ru-RU" sz="3800" b="1" dirty="0" err="1">
                <a:latin typeface="Arial Narrow" pitchFamily="34" charset="0"/>
                <a:cs typeface="Arial" panose="020B0604020202020204" pitchFamily="34" charset="0"/>
              </a:rPr>
              <a:t>Формативное</a:t>
            </a:r>
            <a:r>
              <a:rPr lang="ru-RU" sz="3800" b="1" dirty="0">
                <a:latin typeface="Arial Narrow" pitchFamily="34" charset="0"/>
                <a:cs typeface="Arial" panose="020B0604020202020204" pitchFamily="34" charset="0"/>
              </a:rPr>
              <a:t> оценивание</a:t>
            </a:r>
            <a:r>
              <a:rPr lang="ru-RU" sz="3800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" y="106643"/>
            <a:ext cx="1835479" cy="131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93383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000108"/>
            <a:ext cx="762464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Организация формативного оценивания на уроке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hr-school.ru/wp-content/uploads/2012/08/grei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37" r="22639"/>
          <a:stretch/>
        </p:blipFill>
        <p:spPr bwMode="auto">
          <a:xfrm>
            <a:off x="5429256" y="3571876"/>
            <a:ext cx="2755278" cy="2704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874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4406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1.Когда проводится?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Кого информирует?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Какова роль учителя?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 Какова роль ученика?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5. Каковы формы проведения?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72" y="332656"/>
            <a:ext cx="8229600" cy="1070992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Формативное</a:t>
            </a:r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 оценивание</a:t>
            </a:r>
          </a:p>
        </p:txBody>
      </p:sp>
      <p:pic>
        <p:nvPicPr>
          <p:cNvPr id="4" name="Picture 2" descr="C:\Users\Диана\Downloads\feed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24" y="2780928"/>
            <a:ext cx="3041971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389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760" y="116632"/>
            <a:ext cx="7288212" cy="758825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2800" cap="all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ОЦЕНИВАНИЕ</a:t>
            </a:r>
            <a:r>
              <a:rPr lang="ru-RU" sz="2800" cap="all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026" y="1196752"/>
            <a:ext cx="8689974" cy="1905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7563" lvl="3" indent="-360363" algn="just">
              <a:lnSpc>
                <a:spcPct val="125000"/>
              </a:lnSpc>
              <a:buClr>
                <a:srgbClr val="0065BD"/>
              </a:buClr>
              <a:defRPr/>
            </a:pPr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     </a:t>
            </a:r>
            <a:endParaRPr lang="ru-RU" altLang="en-US" sz="2000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825" y="1196752"/>
            <a:ext cx="8514655" cy="4895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344" y="1173882"/>
            <a:ext cx="1444351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Проводится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173882"/>
            <a:ext cx="3672408" cy="44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Информирует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1196752"/>
            <a:ext cx="2664296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Роль ученика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825" y="1700808"/>
            <a:ext cx="1457870" cy="1400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учителем в течение четверти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700808"/>
            <a:ext cx="3672408" cy="1400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учащихся, насколько правильно они выполняют задания в период изучения материала;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учителей о прогрессе учащихся для коррекции процесса преподавания.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1700808"/>
            <a:ext cx="2664296" cy="1400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активное участие в обучении;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понимание критериев оценивания/ дескрипторов;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самоооценивание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/ </a:t>
            </a:r>
            <a:r>
              <a:rPr lang="ru-RU" sz="1600" dirty="0" err="1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взаимооценивание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1343" y="3165961"/>
            <a:ext cx="4026669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Роль учителя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138" y="3644280"/>
            <a:ext cx="4046649" cy="2232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четкое формулирование критериев оценивания в соответствии с целями обучения;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составление заданий в соответствии с целями обучения и критериями оценивания;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разработка дескрипторов к заданиям;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обеспечение учащихся эффективной обратной связью;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корректировка процесса преподавания и оценивания.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0412" y="3225180"/>
            <a:ext cx="3890020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Формы проведения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789040"/>
            <a:ext cx="3816424" cy="20154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индивидуальная</a:t>
            </a:r>
          </a:p>
          <a:p>
            <a:pPr marL="274320" lvl="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в парах</a:t>
            </a:r>
          </a:p>
          <a:p>
            <a:pPr marL="274320" lvl="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в группах</a:t>
            </a:r>
          </a:p>
          <a:p>
            <a:pPr marL="274320" lvl="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Georgia"/>
              </a:rPr>
              <a:t>в группах сменного состава</a:t>
            </a:r>
          </a:p>
        </p:txBody>
      </p:sp>
    </p:spTree>
    <p:extLst>
      <p:ext uri="{BB962C8B-B14F-4D97-AF65-F5344CB8AC3E}">
        <p14:creationId xmlns="" xmlns:p14="http://schemas.microsoft.com/office/powerpoint/2010/main" val="395650048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9219</TotalTime>
  <Words>1836</Words>
  <Application>Microsoft Office PowerPoint</Application>
  <PresentationFormat>Экран (4:3)</PresentationFormat>
  <Paragraphs>266</Paragraphs>
  <Slides>39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Открытая</vt:lpstr>
      <vt:lpstr>Методы формативного оценивания при организации индивидуальной, парной и групповой работы на уроках</vt:lpstr>
      <vt:lpstr>Оценивание</vt:lpstr>
      <vt:lpstr>Что такое оценивание?</vt:lpstr>
      <vt:lpstr>Почему Вы оцениваете?</vt:lpstr>
      <vt:lpstr>Что такое формативное оценивание?</vt:lpstr>
      <vt:lpstr>Слайд 6</vt:lpstr>
      <vt:lpstr>Слайд 7</vt:lpstr>
      <vt:lpstr>Формативное оценивание</vt:lpstr>
      <vt:lpstr>Формативное ОЦЕНИВАНИЕ </vt:lpstr>
      <vt:lpstr>Работа внутри «черного ящика» («Руководство для учителя 3 уровня», 4 издание, стр. 154)</vt:lpstr>
      <vt:lpstr>Применение вопросов как формативное оценивание</vt:lpstr>
      <vt:lpstr>Слайд 12</vt:lpstr>
      <vt:lpstr>Почему необходимо взаимооценивание?</vt:lpstr>
      <vt:lpstr>Самооценивание</vt:lpstr>
      <vt:lpstr>Слайд 15</vt:lpstr>
      <vt:lpstr>САМООЦЕНИВАНИЕ </vt:lpstr>
      <vt:lpstr>Рекомендации по обучению навыкам самооценивания</vt:lpstr>
      <vt:lpstr>Слайд 18</vt:lpstr>
      <vt:lpstr>Приемы самооценивания </vt:lpstr>
      <vt:lpstr>Слайд 20</vt:lpstr>
      <vt:lpstr>Слайд 21</vt:lpstr>
      <vt:lpstr>Слайд 22</vt:lpstr>
      <vt:lpstr>Дерево успеха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Трудности использования процессов самооценивания</vt:lpstr>
      <vt:lpstr> Рекомендации по преодолению трудностей .</vt:lpstr>
      <vt:lpstr>Пути преодоления.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Sch19</cp:lastModifiedBy>
  <cp:revision>615</cp:revision>
  <cp:lastPrinted>2016-02-05T10:11:38Z</cp:lastPrinted>
  <dcterms:created xsi:type="dcterms:W3CDTF">2016-01-18T04:24:37Z</dcterms:created>
  <dcterms:modified xsi:type="dcterms:W3CDTF">2017-12-05T04:11:58Z</dcterms:modified>
</cp:coreProperties>
</file>